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58" r:id="rId5"/>
    <p:sldId id="259" r:id="rId6"/>
    <p:sldId id="260" r:id="rId7"/>
    <p:sldId id="263" r:id="rId8"/>
    <p:sldId id="280" r:id="rId9"/>
    <p:sldId id="264" r:id="rId10"/>
    <p:sldId id="265" r:id="rId11"/>
    <p:sldId id="266" r:id="rId12"/>
    <p:sldId id="267" r:id="rId13"/>
    <p:sldId id="268" r:id="rId14"/>
    <p:sldId id="270" r:id="rId15"/>
    <p:sldId id="281" r:id="rId16"/>
    <p:sldId id="271" r:id="rId17"/>
    <p:sldId id="272" r:id="rId18"/>
    <p:sldId id="273" r:id="rId19"/>
    <p:sldId id="274" r:id="rId20"/>
    <p:sldId id="278" r:id="rId21"/>
    <p:sldId id="275" r:id="rId22"/>
    <p:sldId id="293" r:id="rId23"/>
    <p:sldId id="294" r:id="rId24"/>
    <p:sldId id="295" r:id="rId25"/>
    <p:sldId id="300" r:id="rId26"/>
    <p:sldId id="297" r:id="rId27"/>
    <p:sldId id="299" r:id="rId28"/>
    <p:sldId id="282" r:id="rId29"/>
    <p:sldId id="279" r:id="rId30"/>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D895A5-F706-4EF4-9E3F-A6F9B251045A}" type="doc">
      <dgm:prSet loTypeId="urn:microsoft.com/office/officeart/2005/8/layout/process1" loCatId="process" qsTypeId="urn:microsoft.com/office/officeart/2005/8/quickstyle/simple1" qsCatId="simple" csTypeId="urn:microsoft.com/office/officeart/2005/8/colors/accent1_2" csCatId="accent1" phldr="1"/>
      <dgm:spPr/>
    </dgm:pt>
    <dgm:pt modelId="{5C83D0CE-250A-4A9F-AD9F-30AB87B83C1B}">
      <dgm:prSet phldrT="[文字]"/>
      <dgm:spPr/>
      <dgm:t>
        <a:bodyPr/>
        <a:lstStyle/>
        <a:p>
          <a:r>
            <a:rPr lang="en-US" altLang="zh-TW" dirty="0" smtClean="0"/>
            <a:t>Bail-out</a:t>
          </a:r>
          <a:endParaRPr lang="zh-TW" altLang="en-US" dirty="0"/>
        </a:p>
      </dgm:t>
    </dgm:pt>
    <dgm:pt modelId="{AA400960-4A74-4E7D-B644-7E92ED222860}" type="parTrans" cxnId="{94E20D44-F58C-47E9-A53E-E665FA64C548}">
      <dgm:prSet/>
      <dgm:spPr/>
      <dgm:t>
        <a:bodyPr/>
        <a:lstStyle/>
        <a:p>
          <a:endParaRPr lang="zh-TW" altLang="en-US"/>
        </a:p>
      </dgm:t>
    </dgm:pt>
    <dgm:pt modelId="{CAF3BBD4-CE32-4887-85A0-C7E983092274}" type="sibTrans" cxnId="{94E20D44-F58C-47E9-A53E-E665FA64C548}">
      <dgm:prSet/>
      <dgm:spPr/>
      <dgm:t>
        <a:bodyPr/>
        <a:lstStyle/>
        <a:p>
          <a:endParaRPr lang="zh-TW" altLang="en-US"/>
        </a:p>
      </dgm:t>
    </dgm:pt>
    <dgm:pt modelId="{EB75BE0C-9AD5-4A4F-8328-07ED06E4FCAE}">
      <dgm:prSet phldrT="[文字]"/>
      <dgm:spPr/>
      <dgm:t>
        <a:bodyPr/>
        <a:lstStyle/>
        <a:p>
          <a:r>
            <a:rPr lang="en-US" altLang="zh-TW" dirty="0" smtClean="0"/>
            <a:t>Bail-in</a:t>
          </a:r>
          <a:endParaRPr lang="zh-TW" altLang="en-US" dirty="0"/>
        </a:p>
      </dgm:t>
    </dgm:pt>
    <dgm:pt modelId="{D307AABC-A8F1-4163-B2F0-B7E699F827A9}" type="parTrans" cxnId="{87D12782-94CA-46E4-93F3-A2D3A3B01AF9}">
      <dgm:prSet/>
      <dgm:spPr/>
      <dgm:t>
        <a:bodyPr/>
        <a:lstStyle/>
        <a:p>
          <a:endParaRPr lang="zh-TW" altLang="en-US"/>
        </a:p>
      </dgm:t>
    </dgm:pt>
    <dgm:pt modelId="{EE90CADC-CA15-46A4-B183-3FB9315043DA}" type="sibTrans" cxnId="{87D12782-94CA-46E4-93F3-A2D3A3B01AF9}">
      <dgm:prSet/>
      <dgm:spPr/>
      <dgm:t>
        <a:bodyPr/>
        <a:lstStyle/>
        <a:p>
          <a:endParaRPr lang="zh-TW" altLang="en-US"/>
        </a:p>
      </dgm:t>
    </dgm:pt>
    <dgm:pt modelId="{3178E03A-8E87-4D77-9F6A-7D03FBC28BA3}" type="pres">
      <dgm:prSet presAssocID="{F3D895A5-F706-4EF4-9E3F-A6F9B251045A}" presName="Name0" presStyleCnt="0">
        <dgm:presLayoutVars>
          <dgm:dir/>
          <dgm:resizeHandles val="exact"/>
        </dgm:presLayoutVars>
      </dgm:prSet>
      <dgm:spPr/>
    </dgm:pt>
    <dgm:pt modelId="{0C3B889F-5B35-4F1A-9B51-8B941D6DD8A9}" type="pres">
      <dgm:prSet presAssocID="{5C83D0CE-250A-4A9F-AD9F-30AB87B83C1B}" presName="node" presStyleLbl="node1" presStyleIdx="0" presStyleCnt="2">
        <dgm:presLayoutVars>
          <dgm:bulletEnabled val="1"/>
        </dgm:presLayoutVars>
      </dgm:prSet>
      <dgm:spPr/>
      <dgm:t>
        <a:bodyPr/>
        <a:lstStyle/>
        <a:p>
          <a:endParaRPr lang="zh-TW" altLang="en-US"/>
        </a:p>
      </dgm:t>
    </dgm:pt>
    <dgm:pt modelId="{15BD53B1-DA14-4394-8A17-66B264A0416F}" type="pres">
      <dgm:prSet presAssocID="{CAF3BBD4-CE32-4887-85A0-C7E983092274}" presName="sibTrans" presStyleLbl="sibTrans2D1" presStyleIdx="0" presStyleCnt="1"/>
      <dgm:spPr/>
      <dgm:t>
        <a:bodyPr/>
        <a:lstStyle/>
        <a:p>
          <a:endParaRPr lang="zh-TW" altLang="en-US"/>
        </a:p>
      </dgm:t>
    </dgm:pt>
    <dgm:pt modelId="{2F1E32A1-F4EB-43E7-85C3-1674B41FCA14}" type="pres">
      <dgm:prSet presAssocID="{CAF3BBD4-CE32-4887-85A0-C7E983092274}" presName="connectorText" presStyleLbl="sibTrans2D1" presStyleIdx="0" presStyleCnt="1"/>
      <dgm:spPr/>
      <dgm:t>
        <a:bodyPr/>
        <a:lstStyle/>
        <a:p>
          <a:endParaRPr lang="zh-TW" altLang="en-US"/>
        </a:p>
      </dgm:t>
    </dgm:pt>
    <dgm:pt modelId="{01982E3A-A444-4CF2-AD10-08DBDFB64232}" type="pres">
      <dgm:prSet presAssocID="{EB75BE0C-9AD5-4A4F-8328-07ED06E4FCAE}" presName="node" presStyleLbl="node1" presStyleIdx="1" presStyleCnt="2">
        <dgm:presLayoutVars>
          <dgm:bulletEnabled val="1"/>
        </dgm:presLayoutVars>
      </dgm:prSet>
      <dgm:spPr/>
      <dgm:t>
        <a:bodyPr/>
        <a:lstStyle/>
        <a:p>
          <a:endParaRPr lang="zh-TW" altLang="en-US"/>
        </a:p>
      </dgm:t>
    </dgm:pt>
  </dgm:ptLst>
  <dgm:cxnLst>
    <dgm:cxn modelId="{21D2A4C8-57D6-476B-B965-8CEF0A6E8A19}" type="presOf" srcId="{CAF3BBD4-CE32-4887-85A0-C7E983092274}" destId="{15BD53B1-DA14-4394-8A17-66B264A0416F}" srcOrd="0" destOrd="0" presId="urn:microsoft.com/office/officeart/2005/8/layout/process1"/>
    <dgm:cxn modelId="{7AC8DAF4-31BA-4068-9AA2-A790AEAB7BC8}" type="presOf" srcId="{F3D895A5-F706-4EF4-9E3F-A6F9B251045A}" destId="{3178E03A-8E87-4D77-9F6A-7D03FBC28BA3}" srcOrd="0" destOrd="0" presId="urn:microsoft.com/office/officeart/2005/8/layout/process1"/>
    <dgm:cxn modelId="{367466A1-C006-4EB1-B119-385F48176AE0}" type="presOf" srcId="{CAF3BBD4-CE32-4887-85A0-C7E983092274}" destId="{2F1E32A1-F4EB-43E7-85C3-1674B41FCA14}" srcOrd="1" destOrd="0" presId="urn:microsoft.com/office/officeart/2005/8/layout/process1"/>
    <dgm:cxn modelId="{0BE1520D-E27E-4CEE-9AD8-80084222DC60}" type="presOf" srcId="{5C83D0CE-250A-4A9F-AD9F-30AB87B83C1B}" destId="{0C3B889F-5B35-4F1A-9B51-8B941D6DD8A9}" srcOrd="0" destOrd="0" presId="urn:microsoft.com/office/officeart/2005/8/layout/process1"/>
    <dgm:cxn modelId="{36421CC4-3A05-4031-955B-A2B4702FF6B0}" type="presOf" srcId="{EB75BE0C-9AD5-4A4F-8328-07ED06E4FCAE}" destId="{01982E3A-A444-4CF2-AD10-08DBDFB64232}" srcOrd="0" destOrd="0" presId="urn:microsoft.com/office/officeart/2005/8/layout/process1"/>
    <dgm:cxn modelId="{87D12782-94CA-46E4-93F3-A2D3A3B01AF9}" srcId="{F3D895A5-F706-4EF4-9E3F-A6F9B251045A}" destId="{EB75BE0C-9AD5-4A4F-8328-07ED06E4FCAE}" srcOrd="1" destOrd="0" parTransId="{D307AABC-A8F1-4163-B2F0-B7E699F827A9}" sibTransId="{EE90CADC-CA15-46A4-B183-3FB9315043DA}"/>
    <dgm:cxn modelId="{94E20D44-F58C-47E9-A53E-E665FA64C548}" srcId="{F3D895A5-F706-4EF4-9E3F-A6F9B251045A}" destId="{5C83D0CE-250A-4A9F-AD9F-30AB87B83C1B}" srcOrd="0" destOrd="0" parTransId="{AA400960-4A74-4E7D-B644-7E92ED222860}" sibTransId="{CAF3BBD4-CE32-4887-85A0-C7E983092274}"/>
    <dgm:cxn modelId="{92A39136-E2AB-4148-95E3-33D3E845D6D4}" type="presParOf" srcId="{3178E03A-8E87-4D77-9F6A-7D03FBC28BA3}" destId="{0C3B889F-5B35-4F1A-9B51-8B941D6DD8A9}" srcOrd="0" destOrd="0" presId="urn:microsoft.com/office/officeart/2005/8/layout/process1"/>
    <dgm:cxn modelId="{BD0C17A1-A526-4FFF-ADF6-A6CBCB192D89}" type="presParOf" srcId="{3178E03A-8E87-4D77-9F6A-7D03FBC28BA3}" destId="{15BD53B1-DA14-4394-8A17-66B264A0416F}" srcOrd="1" destOrd="0" presId="urn:microsoft.com/office/officeart/2005/8/layout/process1"/>
    <dgm:cxn modelId="{7247EA5B-110E-40F7-A979-42355DBA6C02}" type="presParOf" srcId="{15BD53B1-DA14-4394-8A17-66B264A0416F}" destId="{2F1E32A1-F4EB-43E7-85C3-1674B41FCA14}" srcOrd="0" destOrd="0" presId="urn:microsoft.com/office/officeart/2005/8/layout/process1"/>
    <dgm:cxn modelId="{27894326-94F9-4E0C-82EC-71F4E151B91C}" type="presParOf" srcId="{3178E03A-8E87-4D77-9F6A-7D03FBC28BA3}" destId="{01982E3A-A444-4CF2-AD10-08DBDFB64232}"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3B889F-5B35-4F1A-9B51-8B941D6DD8A9}">
      <dsp:nvSpPr>
        <dsp:cNvPr id="0" name=""/>
        <dsp:cNvSpPr/>
      </dsp:nvSpPr>
      <dsp:spPr>
        <a:xfrm>
          <a:off x="1016" y="0"/>
          <a:ext cx="2168288" cy="8257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altLang="zh-TW" sz="3600" kern="1200" dirty="0" smtClean="0"/>
            <a:t>Bail-out</a:t>
          </a:r>
          <a:endParaRPr lang="zh-TW" altLang="en-US" sz="3600" kern="1200" dirty="0"/>
        </a:p>
      </dsp:txBody>
      <dsp:txXfrm>
        <a:off x="25203" y="24187"/>
        <a:ext cx="2119914" cy="777422"/>
      </dsp:txXfrm>
    </dsp:sp>
    <dsp:sp modelId="{15BD53B1-DA14-4394-8A17-66B264A0416F}">
      <dsp:nvSpPr>
        <dsp:cNvPr id="0" name=""/>
        <dsp:cNvSpPr/>
      </dsp:nvSpPr>
      <dsp:spPr>
        <a:xfrm>
          <a:off x="2386134" y="144030"/>
          <a:ext cx="459677" cy="53773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zh-TW" altLang="en-US" sz="2300" kern="1200"/>
        </a:p>
      </dsp:txBody>
      <dsp:txXfrm>
        <a:off x="2386134" y="251577"/>
        <a:ext cx="321774" cy="322641"/>
      </dsp:txXfrm>
    </dsp:sp>
    <dsp:sp modelId="{01982E3A-A444-4CF2-AD10-08DBDFB64232}">
      <dsp:nvSpPr>
        <dsp:cNvPr id="0" name=""/>
        <dsp:cNvSpPr/>
      </dsp:nvSpPr>
      <dsp:spPr>
        <a:xfrm>
          <a:off x="3036621" y="0"/>
          <a:ext cx="2168288" cy="8257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altLang="zh-TW" sz="3600" kern="1200" dirty="0" smtClean="0"/>
            <a:t>Bail-in</a:t>
          </a:r>
          <a:endParaRPr lang="zh-TW" altLang="en-US" sz="3600" kern="1200" dirty="0"/>
        </a:p>
      </dsp:txBody>
      <dsp:txXfrm>
        <a:off x="3060808" y="24187"/>
        <a:ext cx="2119914" cy="77742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304238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380442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1025918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561042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765416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4177896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163281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2405429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65760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1363253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4091770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E3DA6D-8617-4570-97BA-798E328F37A9}" type="datetimeFigureOut">
              <a:rPr lang="zh-TW" altLang="en-US" smtClean="0"/>
              <a:t>2015/2/4</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6DBE06-FB1A-469D-8B1C-C8D88FB32C76}" type="slidenum">
              <a:rPr lang="zh-TW" altLang="en-US" smtClean="0"/>
              <a:t>‹#›</a:t>
            </a:fld>
            <a:endParaRPr lang="zh-TW" altLang="en-US"/>
          </a:p>
        </p:txBody>
      </p:sp>
    </p:spTree>
    <p:extLst>
      <p:ext uri="{BB962C8B-B14F-4D97-AF65-F5344CB8AC3E}">
        <p14:creationId xmlns:p14="http://schemas.microsoft.com/office/powerpoint/2010/main" val="1449833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586003"/>
            <a:ext cx="9144000" cy="2387600"/>
          </a:xfrm>
        </p:spPr>
        <p:txBody>
          <a:bodyPr>
            <a:normAutofit fontScale="90000"/>
          </a:bodyPr>
          <a:lstStyle/>
          <a:p>
            <a:r>
              <a:rPr lang="en-US" altLang="zh-TW" dirty="0" smtClean="0"/>
              <a:t>Contingent Capital with a Dual Price Trigger</a:t>
            </a:r>
            <a:br>
              <a:rPr lang="en-US" altLang="zh-TW" dirty="0" smtClean="0"/>
            </a:br>
            <a:r>
              <a:rPr lang="en-US" altLang="zh-TW" dirty="0"/>
              <a:t> </a:t>
            </a:r>
            <a:r>
              <a:rPr lang="en-US" altLang="zh-TW" dirty="0" smtClean="0"/>
              <a:t>                         </a:t>
            </a:r>
            <a:r>
              <a:rPr lang="en-US" altLang="zh-TW" sz="4900" dirty="0" smtClean="0"/>
              <a:t>-Robert L. McDonald</a:t>
            </a:r>
            <a:endParaRPr lang="zh-TW" altLang="en-US" dirty="0"/>
          </a:p>
        </p:txBody>
      </p:sp>
      <p:sp>
        <p:nvSpPr>
          <p:cNvPr id="3" name="副標題 2"/>
          <p:cNvSpPr>
            <a:spLocks noGrp="1"/>
          </p:cNvSpPr>
          <p:nvPr>
            <p:ph type="subTitle" idx="1"/>
          </p:nvPr>
        </p:nvSpPr>
        <p:spPr>
          <a:xfrm>
            <a:off x="4746938" y="4670985"/>
            <a:ext cx="2698124" cy="506323"/>
          </a:xfrm>
        </p:spPr>
        <p:txBody>
          <a:bodyPr>
            <a:noAutofit/>
          </a:bodyPr>
          <a:lstStyle/>
          <a:p>
            <a:pPr algn="l"/>
            <a:r>
              <a:rPr lang="en-US" altLang="zh-TW" sz="3200" dirty="0" smtClean="0"/>
              <a:t>Feng-</a:t>
            </a:r>
            <a:r>
              <a:rPr lang="en-US" altLang="zh-TW" sz="3200" dirty="0" err="1" smtClean="0"/>
              <a:t>shang</a:t>
            </a:r>
            <a:r>
              <a:rPr lang="en-US" altLang="zh-TW" sz="3200" dirty="0" smtClean="0"/>
              <a:t> Ku</a:t>
            </a:r>
            <a:endParaRPr lang="zh-TW" altLang="en-US" sz="3200" dirty="0"/>
          </a:p>
        </p:txBody>
      </p:sp>
    </p:spTree>
    <p:extLst>
      <p:ext uri="{BB962C8B-B14F-4D97-AF65-F5344CB8AC3E}">
        <p14:creationId xmlns:p14="http://schemas.microsoft.com/office/powerpoint/2010/main" val="3438618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567742" y="1452139"/>
            <a:ext cx="11010363" cy="904695"/>
          </a:xfrm>
        </p:spPr>
        <p:txBody>
          <a:bodyPr/>
          <a:lstStyle/>
          <a:p>
            <a:pPr marL="0" indent="0">
              <a:buNone/>
            </a:pPr>
            <a:r>
              <a:rPr lang="en-US" altLang="zh-TW" dirty="0" smtClean="0"/>
              <a:t>The 2008 Financial </a:t>
            </a:r>
            <a:r>
              <a:rPr lang="en-US" altLang="zh-TW" dirty="0"/>
              <a:t>C</a:t>
            </a:r>
            <a:r>
              <a:rPr lang="en-US" altLang="zh-TW" dirty="0" smtClean="0"/>
              <a:t>risis has illustrated the fragility of financial institutions and the difficulty of resolving the commitments of institutions in distress.</a:t>
            </a:r>
          </a:p>
          <a:p>
            <a:pPr marL="0" indent="0">
              <a:buNone/>
            </a:pPr>
            <a:endParaRPr lang="en-US" altLang="zh-TW" dirty="0"/>
          </a:p>
          <a:p>
            <a:pPr marL="0" indent="0">
              <a:buNone/>
            </a:pPr>
            <a:endParaRPr lang="zh-TW" altLang="en-US" dirty="0"/>
          </a:p>
        </p:txBody>
      </p:sp>
      <p:graphicFrame>
        <p:nvGraphicFramePr>
          <p:cNvPr id="4" name="資料庫圖表 3"/>
          <p:cNvGraphicFramePr/>
          <p:nvPr>
            <p:extLst>
              <p:ext uri="{D42A27DB-BD31-4B8C-83A1-F6EECF244321}">
                <p14:modId xmlns:p14="http://schemas.microsoft.com/office/powerpoint/2010/main" val="929434033"/>
              </p:ext>
            </p:extLst>
          </p:nvPr>
        </p:nvGraphicFramePr>
        <p:xfrm>
          <a:off x="1076813" y="4279138"/>
          <a:ext cx="5205927" cy="8257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矩形 1"/>
          <p:cNvSpPr/>
          <p:nvPr/>
        </p:nvSpPr>
        <p:spPr>
          <a:xfrm>
            <a:off x="567742" y="2703786"/>
            <a:ext cx="11010363" cy="954107"/>
          </a:xfrm>
          <a:prstGeom prst="rect">
            <a:avLst/>
          </a:prstGeom>
        </p:spPr>
        <p:txBody>
          <a:bodyPr wrap="square">
            <a:spAutoFit/>
          </a:bodyPr>
          <a:lstStyle/>
          <a:p>
            <a:r>
              <a:rPr lang="en-US" altLang="zh-TW" sz="2800" dirty="0" smtClean="0"/>
              <a:t>One pro</a:t>
            </a:r>
            <a:r>
              <a:rPr lang="zh-TW" altLang="en-US" sz="2800" dirty="0" smtClean="0"/>
              <a:t>posed </a:t>
            </a:r>
            <a:r>
              <a:rPr lang="zh-TW" altLang="en-US" sz="2800" dirty="0"/>
              <a:t>reform is to have banks issue claims that behave like </a:t>
            </a:r>
            <a:r>
              <a:rPr lang="zh-TW" altLang="en-US" sz="2800" dirty="0" smtClean="0"/>
              <a:t>debt during normal times </a:t>
            </a:r>
            <a:r>
              <a:rPr lang="zh-TW" altLang="en-US" sz="2800" dirty="0"/>
              <a:t>and which convert to equity during a crisis</a:t>
            </a:r>
            <a:r>
              <a:rPr lang="zh-TW" altLang="en-US" sz="2800" dirty="0" smtClean="0"/>
              <a:t>.</a:t>
            </a:r>
            <a:endParaRPr lang="zh-TW" altLang="en-US" sz="2800" dirty="0"/>
          </a:p>
        </p:txBody>
      </p:sp>
      <p:sp>
        <p:nvSpPr>
          <p:cNvPr id="5" name="文字方塊 4"/>
          <p:cNvSpPr txBox="1"/>
          <p:nvPr/>
        </p:nvSpPr>
        <p:spPr>
          <a:xfrm>
            <a:off x="4499574" y="274190"/>
            <a:ext cx="3146695" cy="830997"/>
          </a:xfrm>
          <a:prstGeom prst="rect">
            <a:avLst/>
          </a:prstGeom>
          <a:noFill/>
        </p:spPr>
        <p:txBody>
          <a:bodyPr wrap="none" rtlCol="0">
            <a:spAutoFit/>
          </a:bodyPr>
          <a:lstStyle/>
          <a:p>
            <a:r>
              <a:rPr lang="en-US" altLang="zh-TW" sz="4800" dirty="0" smtClean="0"/>
              <a:t>Background</a:t>
            </a:r>
            <a:endParaRPr lang="zh-TW" altLang="en-US" sz="4800" dirty="0"/>
          </a:p>
        </p:txBody>
      </p:sp>
      <p:grpSp>
        <p:nvGrpSpPr>
          <p:cNvPr id="6" name="群組 5"/>
          <p:cNvGrpSpPr/>
          <p:nvPr/>
        </p:nvGrpSpPr>
        <p:grpSpPr>
          <a:xfrm>
            <a:off x="6294189" y="4291110"/>
            <a:ext cx="4786288" cy="825796"/>
            <a:chOff x="3036621" y="0"/>
            <a:chExt cx="2168288" cy="825796"/>
          </a:xfrm>
        </p:grpSpPr>
        <p:sp>
          <p:nvSpPr>
            <p:cNvPr id="7" name="圓角矩形 6"/>
            <p:cNvSpPr/>
            <p:nvPr/>
          </p:nvSpPr>
          <p:spPr>
            <a:xfrm>
              <a:off x="3036621" y="0"/>
              <a:ext cx="2168288" cy="82579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圓角矩形 4"/>
            <p:cNvSpPr/>
            <p:nvPr/>
          </p:nvSpPr>
          <p:spPr>
            <a:xfrm>
              <a:off x="3060808" y="24187"/>
              <a:ext cx="2119914" cy="7774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altLang="zh-TW" sz="3600" kern="1200" dirty="0" smtClean="0"/>
                <a:t>Contingent Capital</a:t>
              </a:r>
              <a:endParaRPr lang="zh-TW" altLang="en-US" sz="3600" kern="1200" dirty="0"/>
            </a:p>
          </p:txBody>
        </p:sp>
      </p:grpSp>
    </p:spTree>
    <p:extLst>
      <p:ext uri="{BB962C8B-B14F-4D97-AF65-F5344CB8AC3E}">
        <p14:creationId xmlns:p14="http://schemas.microsoft.com/office/powerpoint/2010/main" val="502612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99245" y="1297591"/>
            <a:ext cx="11616744" cy="4351338"/>
          </a:xfrm>
        </p:spPr>
        <p:txBody>
          <a:bodyPr/>
          <a:lstStyle/>
          <a:p>
            <a:pPr marL="0" indent="0">
              <a:buNone/>
            </a:pPr>
            <a:r>
              <a:rPr lang="en-US" altLang="zh-TW" dirty="0"/>
              <a:t>This paper proposes a form of contingent capital for financial institutions that converts from debt to equity if two conditions are </a:t>
            </a:r>
            <a:r>
              <a:rPr lang="en-US" altLang="zh-TW" dirty="0" smtClean="0"/>
              <a:t>met:</a:t>
            </a:r>
          </a:p>
          <a:p>
            <a:pPr marL="0" indent="0">
              <a:buNone/>
            </a:pPr>
            <a:r>
              <a:rPr lang="en-US" altLang="zh-TW" dirty="0" smtClean="0"/>
              <a:t>1. the </a:t>
            </a:r>
            <a:r>
              <a:rPr lang="en-US" altLang="zh-TW" dirty="0"/>
              <a:t>firm's stock price is at or below a trigger </a:t>
            </a:r>
            <a:r>
              <a:rPr lang="en-US" altLang="zh-TW" dirty="0" smtClean="0"/>
              <a:t>value</a:t>
            </a:r>
          </a:p>
          <a:p>
            <a:pPr marL="0" indent="0">
              <a:buNone/>
            </a:pPr>
            <a:r>
              <a:rPr lang="en-US" altLang="zh-TW" dirty="0" smtClean="0"/>
              <a:t>2. the </a:t>
            </a:r>
            <a:r>
              <a:rPr lang="en-US" altLang="zh-TW" dirty="0"/>
              <a:t>value of a financial institutions index is also at or below a trigger value</a:t>
            </a:r>
            <a:r>
              <a:rPr lang="en-US" altLang="zh-TW" dirty="0" smtClean="0"/>
              <a:t>.</a:t>
            </a:r>
          </a:p>
          <a:p>
            <a:pPr marL="0" indent="0">
              <a:buNone/>
            </a:pPr>
            <a:endParaRPr lang="en-US" altLang="zh-TW" dirty="0" smtClean="0"/>
          </a:p>
          <a:p>
            <a:pPr marL="0" indent="0">
              <a:buNone/>
            </a:pPr>
            <a:r>
              <a:rPr lang="en-US" altLang="zh-TW" dirty="0" smtClean="0"/>
              <a:t>This paper discusses design goals for contingent capital, and outline some of the challenges in implementing contingent capital.</a:t>
            </a:r>
            <a:endParaRPr lang="en-US" altLang="zh-TW" dirty="0"/>
          </a:p>
        </p:txBody>
      </p:sp>
      <p:sp>
        <p:nvSpPr>
          <p:cNvPr id="4" name="文字方塊 3"/>
          <p:cNvSpPr txBox="1"/>
          <p:nvPr/>
        </p:nvSpPr>
        <p:spPr>
          <a:xfrm>
            <a:off x="4499574" y="274190"/>
            <a:ext cx="2265236" cy="830997"/>
          </a:xfrm>
          <a:prstGeom prst="rect">
            <a:avLst/>
          </a:prstGeom>
          <a:noFill/>
        </p:spPr>
        <p:txBody>
          <a:bodyPr wrap="none" rtlCol="0">
            <a:spAutoFit/>
          </a:bodyPr>
          <a:lstStyle/>
          <a:p>
            <a:r>
              <a:rPr lang="en-US" altLang="zh-TW" sz="4800" dirty="0" smtClean="0"/>
              <a:t>Abstract</a:t>
            </a:r>
            <a:endParaRPr lang="zh-TW" altLang="en-US" sz="4800" dirty="0"/>
          </a:p>
        </p:txBody>
      </p:sp>
    </p:spTree>
    <p:extLst>
      <p:ext uri="{BB962C8B-B14F-4D97-AF65-F5344CB8AC3E}">
        <p14:creationId xmlns:p14="http://schemas.microsoft.com/office/powerpoint/2010/main" val="1079578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a:t>An Example of Contingent Capital With Dual</a:t>
            </a:r>
            <a:br>
              <a:rPr lang="en-US" altLang="zh-TW" b="1" dirty="0"/>
            </a:br>
            <a:r>
              <a:rPr lang="en-US" altLang="zh-TW" b="1" dirty="0"/>
              <a:t>Market Triggers</a:t>
            </a:r>
            <a:endParaRPr lang="zh-TW" altLang="en-US" b="1" dirty="0"/>
          </a:p>
        </p:txBody>
      </p:sp>
      <p:sp>
        <p:nvSpPr>
          <p:cNvPr id="3" name="內容版面配置區 2"/>
          <p:cNvSpPr>
            <a:spLocks noGrp="1"/>
          </p:cNvSpPr>
          <p:nvPr>
            <p:ph idx="1"/>
          </p:nvPr>
        </p:nvSpPr>
        <p:spPr/>
        <p:txBody>
          <a:bodyPr>
            <a:normAutofit/>
          </a:bodyPr>
          <a:lstStyle/>
          <a:p>
            <a:pPr marL="0" indent="0">
              <a:buNone/>
            </a:pPr>
            <a:r>
              <a:rPr lang="en-US" altLang="zh-TW" dirty="0"/>
              <a:t>S</a:t>
            </a:r>
            <a:r>
              <a:rPr lang="en-US" altLang="zh-TW" dirty="0" smtClean="0"/>
              <a:t>tock </a:t>
            </a:r>
            <a:r>
              <a:rPr lang="en-US" altLang="zh-TW" dirty="0"/>
              <a:t>price of the bank </a:t>
            </a:r>
            <a:r>
              <a:rPr lang="en-US" altLang="zh-TW" dirty="0" smtClean="0"/>
              <a:t>: $100</a:t>
            </a:r>
          </a:p>
          <a:p>
            <a:pPr marL="0" indent="0">
              <a:buNone/>
            </a:pPr>
            <a:r>
              <a:rPr lang="en-US" altLang="zh-TW" dirty="0" smtClean="0"/>
              <a:t>the </a:t>
            </a:r>
            <a:r>
              <a:rPr lang="en-US" altLang="zh-TW" dirty="0"/>
              <a:t>value at </a:t>
            </a:r>
            <a:r>
              <a:rPr lang="en-US" altLang="zh-TW" dirty="0" smtClean="0"/>
              <a:t>issuance of </a:t>
            </a:r>
            <a:r>
              <a:rPr lang="en-US" altLang="zh-TW" dirty="0"/>
              <a:t>a broad </a:t>
            </a:r>
            <a:r>
              <a:rPr lang="en-US" altLang="zh-TW" dirty="0" smtClean="0"/>
              <a:t>financial firm </a:t>
            </a:r>
            <a:r>
              <a:rPr lang="en-US" altLang="zh-TW" dirty="0"/>
              <a:t>index :</a:t>
            </a:r>
            <a:r>
              <a:rPr lang="en-US" altLang="zh-TW" dirty="0" smtClean="0"/>
              <a:t> 100</a:t>
            </a:r>
          </a:p>
          <a:p>
            <a:pPr marL="0" indent="0">
              <a:buNone/>
            </a:pPr>
            <a:r>
              <a:rPr lang="en-US" altLang="zh-TW" dirty="0" smtClean="0"/>
              <a:t>The </a:t>
            </a:r>
            <a:r>
              <a:rPr lang="en-US" altLang="zh-TW" dirty="0"/>
              <a:t>bank issues a 5-year, $1000 </a:t>
            </a:r>
            <a:r>
              <a:rPr lang="en-US" altLang="zh-TW" dirty="0" smtClean="0"/>
              <a:t>par value bond(CC)</a:t>
            </a:r>
          </a:p>
          <a:p>
            <a:pPr marL="0" indent="0">
              <a:buNone/>
            </a:pPr>
            <a:r>
              <a:rPr lang="en-US" altLang="zh-TW" dirty="0" smtClean="0"/>
              <a:t>carrying </a:t>
            </a:r>
            <a:r>
              <a:rPr lang="en-US" altLang="zh-TW" dirty="0"/>
              <a:t>a 6.25% rate of </a:t>
            </a:r>
            <a:r>
              <a:rPr lang="en-US" altLang="zh-TW" dirty="0" smtClean="0"/>
              <a:t>interest</a:t>
            </a:r>
          </a:p>
          <a:p>
            <a:pPr marL="0" indent="0">
              <a:buNone/>
            </a:pPr>
            <a:r>
              <a:rPr lang="en-US" altLang="zh-TW" dirty="0" smtClean="0"/>
              <a:t>under </a:t>
            </a:r>
            <a:r>
              <a:rPr lang="en-US" altLang="zh-TW" dirty="0"/>
              <a:t>certain </a:t>
            </a:r>
            <a:r>
              <a:rPr lang="en-US" altLang="zh-TW" dirty="0" smtClean="0"/>
              <a:t>circumstances will </a:t>
            </a:r>
            <a:r>
              <a:rPr lang="en-US" altLang="zh-TW" dirty="0"/>
              <a:t>convert into common equity</a:t>
            </a:r>
            <a:r>
              <a:rPr lang="en-US" altLang="zh-TW" dirty="0" smtClean="0"/>
              <a:t>.</a:t>
            </a:r>
          </a:p>
        </p:txBody>
      </p:sp>
    </p:spTree>
    <p:extLst>
      <p:ext uri="{BB962C8B-B14F-4D97-AF65-F5344CB8AC3E}">
        <p14:creationId xmlns:p14="http://schemas.microsoft.com/office/powerpoint/2010/main" val="393406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786684" y="550616"/>
            <a:ext cx="10515600" cy="6056246"/>
          </a:xfrm>
        </p:spPr>
        <p:txBody>
          <a:bodyPr>
            <a:normAutofit/>
          </a:bodyPr>
          <a:lstStyle/>
          <a:p>
            <a:pPr marL="0" indent="0">
              <a:buNone/>
            </a:pPr>
            <a:r>
              <a:rPr lang="en-US" altLang="zh-TW" dirty="0"/>
              <a:t>For comparison, the risk-free rate is 6%. The bond will convert if two conditions are satisfied</a:t>
            </a:r>
            <a:r>
              <a:rPr lang="en-US" altLang="zh-TW" dirty="0" smtClean="0"/>
              <a:t>:</a:t>
            </a:r>
          </a:p>
          <a:p>
            <a:pPr marL="514350" indent="-514350">
              <a:buFont typeface="+mj-lt"/>
              <a:buAutoNum type="arabicPeriod"/>
            </a:pPr>
            <a:r>
              <a:rPr lang="en-US" altLang="zh-TW" dirty="0" smtClean="0"/>
              <a:t>The </a:t>
            </a:r>
            <a:r>
              <a:rPr lang="en-US" altLang="zh-TW" dirty="0"/>
              <a:t>stock price of the bank, appropriately adjusted for splits and </a:t>
            </a:r>
            <a:r>
              <a:rPr lang="en-US" altLang="zh-TW" dirty="0" smtClean="0"/>
              <a:t>stock dividends</a:t>
            </a:r>
            <a:r>
              <a:rPr lang="en-US" altLang="zh-TW" dirty="0"/>
              <a:t>, falls below $50 (the stock trigger)</a:t>
            </a:r>
          </a:p>
          <a:p>
            <a:pPr marL="514350" indent="-514350">
              <a:buFont typeface="+mj-lt"/>
              <a:buAutoNum type="arabicPeriod"/>
            </a:pPr>
            <a:r>
              <a:rPr lang="en-US" altLang="zh-TW" dirty="0"/>
              <a:t>The value of the </a:t>
            </a:r>
            <a:r>
              <a:rPr lang="en-US" altLang="zh-TW" dirty="0" smtClean="0"/>
              <a:t>financial </a:t>
            </a:r>
            <a:r>
              <a:rPr lang="en-US" altLang="zh-TW" dirty="0"/>
              <a:t>index falls below </a:t>
            </a:r>
            <a:r>
              <a:rPr lang="en-US" altLang="zh-TW" dirty="0" smtClean="0"/>
              <a:t>90 </a:t>
            </a:r>
            <a:r>
              <a:rPr lang="en-US" altLang="zh-TW" dirty="0"/>
              <a:t>(the index trigger</a:t>
            </a:r>
            <a:r>
              <a:rPr lang="en-US" altLang="zh-TW" dirty="0" smtClean="0"/>
              <a:t>)</a:t>
            </a:r>
          </a:p>
          <a:p>
            <a:pPr marL="0" indent="0">
              <a:buNone/>
            </a:pPr>
            <a:endParaRPr lang="en-US" altLang="zh-TW" dirty="0"/>
          </a:p>
          <a:p>
            <a:pPr marL="0" indent="0">
              <a:buNone/>
            </a:pPr>
            <a:r>
              <a:rPr lang="en-US" altLang="zh-TW" dirty="0"/>
              <a:t>T</a:t>
            </a:r>
            <a:r>
              <a:rPr lang="en-US" altLang="zh-TW" dirty="0" smtClean="0"/>
              <a:t>ypes of conversion :</a:t>
            </a:r>
            <a:endParaRPr lang="en-US" altLang="zh-TW" dirty="0"/>
          </a:p>
          <a:p>
            <a:r>
              <a:rPr lang="en-US" altLang="zh-TW" dirty="0" smtClean="0"/>
              <a:t>Fixed share conversion : convert into a fixed number of shares</a:t>
            </a:r>
          </a:p>
          <a:p>
            <a:r>
              <a:rPr lang="en-US" altLang="zh-TW" dirty="0" smtClean="0"/>
              <a:t>Fixed dollar conversion : convert into shares with a fixed dollar value</a:t>
            </a:r>
          </a:p>
          <a:p>
            <a:r>
              <a:rPr lang="en-US" altLang="zh-TW" dirty="0" smtClean="0"/>
              <a:t>Par </a:t>
            </a:r>
            <a:r>
              <a:rPr lang="en-US" altLang="zh-TW" dirty="0"/>
              <a:t>conversion </a:t>
            </a:r>
            <a:r>
              <a:rPr lang="en-US" altLang="zh-TW" dirty="0" smtClean="0"/>
              <a:t>: </a:t>
            </a:r>
            <a:r>
              <a:rPr lang="en-US" altLang="zh-TW" dirty="0" err="1" smtClean="0"/>
              <a:t>eg</a:t>
            </a:r>
            <a:r>
              <a:rPr lang="en-US" altLang="zh-TW" dirty="0"/>
              <a:t>. a $1000 bond converts into </a:t>
            </a:r>
            <a:r>
              <a:rPr lang="en-US" altLang="zh-TW" dirty="0" smtClean="0"/>
              <a:t>$1000 </a:t>
            </a:r>
            <a:r>
              <a:rPr lang="en-US" altLang="zh-TW" dirty="0"/>
              <a:t>of </a:t>
            </a:r>
            <a:r>
              <a:rPr lang="en-US" altLang="zh-TW" dirty="0" smtClean="0"/>
              <a:t>shares</a:t>
            </a:r>
          </a:p>
          <a:p>
            <a:r>
              <a:rPr lang="en-US" altLang="zh-TW" dirty="0" smtClean="0"/>
              <a:t>Premium conversion : </a:t>
            </a:r>
            <a:r>
              <a:rPr lang="en-US" altLang="zh-TW" dirty="0" err="1" smtClean="0"/>
              <a:t>eg</a:t>
            </a:r>
            <a:r>
              <a:rPr lang="en-US" altLang="zh-TW" dirty="0" smtClean="0"/>
              <a:t>. </a:t>
            </a:r>
            <a:r>
              <a:rPr lang="en-US" altLang="zh-TW" dirty="0"/>
              <a:t>a</a:t>
            </a:r>
            <a:r>
              <a:rPr lang="en-US" altLang="zh-TW" dirty="0" smtClean="0"/>
              <a:t> $1000 bond converts into $900 of shares</a:t>
            </a:r>
          </a:p>
          <a:p>
            <a:r>
              <a:rPr lang="en-US" altLang="zh-TW" dirty="0" smtClean="0"/>
              <a:t>Discount conversion : </a:t>
            </a:r>
            <a:r>
              <a:rPr lang="en-US" altLang="zh-TW" dirty="0" err="1"/>
              <a:t>eg</a:t>
            </a:r>
            <a:r>
              <a:rPr lang="en-US" altLang="zh-TW" dirty="0"/>
              <a:t>. a $1000 bond </a:t>
            </a:r>
            <a:r>
              <a:rPr lang="en-US" altLang="zh-TW" dirty="0" smtClean="0"/>
              <a:t>converts </a:t>
            </a:r>
            <a:r>
              <a:rPr lang="en-US" altLang="zh-TW" dirty="0"/>
              <a:t>into $1100 of shares</a:t>
            </a:r>
            <a:endParaRPr lang="en-US" altLang="zh-TW" dirty="0" smtClean="0"/>
          </a:p>
        </p:txBody>
      </p:sp>
    </p:spTree>
    <p:extLst>
      <p:ext uri="{BB962C8B-B14F-4D97-AF65-F5344CB8AC3E}">
        <p14:creationId xmlns:p14="http://schemas.microsoft.com/office/powerpoint/2010/main" val="85156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0"/>
            <a:ext cx="10515600" cy="1325563"/>
          </a:xfrm>
        </p:spPr>
        <p:txBody>
          <a:bodyPr/>
          <a:lstStyle/>
          <a:p>
            <a:r>
              <a:rPr lang="en-US" altLang="zh-TW" dirty="0"/>
              <a:t>This structure accomplishes several things:</a:t>
            </a:r>
            <a:endParaRPr lang="zh-TW" altLang="en-US" dirty="0"/>
          </a:p>
        </p:txBody>
      </p:sp>
      <p:sp>
        <p:nvSpPr>
          <p:cNvPr id="3" name="內容版面配置區 2"/>
          <p:cNvSpPr>
            <a:spLocks noGrp="1"/>
          </p:cNvSpPr>
          <p:nvPr>
            <p:ph idx="1"/>
          </p:nvPr>
        </p:nvSpPr>
        <p:spPr>
          <a:xfrm>
            <a:off x="838200" y="1155923"/>
            <a:ext cx="10515600" cy="5257755"/>
          </a:xfrm>
        </p:spPr>
        <p:txBody>
          <a:bodyPr>
            <a:normAutofit/>
          </a:bodyPr>
          <a:lstStyle/>
          <a:p>
            <a:r>
              <a:rPr lang="en-US" altLang="zh-TW" dirty="0"/>
              <a:t>The conversion of bonds to shares occurs only if there is a widespread </a:t>
            </a:r>
            <a:r>
              <a:rPr lang="en-US" altLang="zh-TW" dirty="0" smtClean="0"/>
              <a:t>fall in </a:t>
            </a:r>
            <a:r>
              <a:rPr lang="en-US" altLang="zh-TW" dirty="0"/>
              <a:t>the value of </a:t>
            </a:r>
            <a:r>
              <a:rPr lang="en-US" altLang="zh-TW" dirty="0" smtClean="0"/>
              <a:t>financial firm </a:t>
            </a:r>
            <a:r>
              <a:rPr lang="en-US" altLang="zh-TW" dirty="0"/>
              <a:t>shares. One would expect such a </a:t>
            </a:r>
            <a:r>
              <a:rPr lang="en-US" altLang="zh-TW" dirty="0" smtClean="0"/>
              <a:t>widespread fall </a:t>
            </a:r>
            <a:r>
              <a:rPr lang="en-US" altLang="zh-TW" dirty="0"/>
              <a:t>during a </a:t>
            </a:r>
            <a:r>
              <a:rPr lang="en-US" altLang="zh-TW" dirty="0" smtClean="0"/>
              <a:t>financial </a:t>
            </a:r>
            <a:r>
              <a:rPr lang="en-US" altLang="zh-TW" dirty="0"/>
              <a:t>crisis, not at other </a:t>
            </a:r>
            <a:r>
              <a:rPr lang="en-US" altLang="zh-TW" dirty="0" smtClean="0"/>
              <a:t>times</a:t>
            </a:r>
          </a:p>
          <a:p>
            <a:r>
              <a:rPr lang="en-US" altLang="zh-TW" dirty="0"/>
              <a:t>A dual trigger convertible permits the failure of an institution as </a:t>
            </a:r>
            <a:r>
              <a:rPr lang="en-US" altLang="zh-TW" dirty="0" smtClean="0"/>
              <a:t>long as </a:t>
            </a:r>
            <a:r>
              <a:rPr lang="en-US" altLang="zh-TW" dirty="0"/>
              <a:t>the </a:t>
            </a:r>
            <a:r>
              <a:rPr lang="en-US" altLang="zh-TW" dirty="0" smtClean="0"/>
              <a:t>financial </a:t>
            </a:r>
            <a:r>
              <a:rPr lang="en-US" altLang="zh-TW" dirty="0"/>
              <a:t>industry as a whole is </a:t>
            </a:r>
            <a:r>
              <a:rPr lang="en-US" altLang="zh-TW" dirty="0" smtClean="0"/>
              <a:t>performing </a:t>
            </a:r>
            <a:r>
              <a:rPr lang="en-US" altLang="zh-TW" dirty="0"/>
              <a:t>well. Without a fall </a:t>
            </a:r>
            <a:r>
              <a:rPr lang="en-US" altLang="zh-TW" dirty="0" smtClean="0"/>
              <a:t>in the </a:t>
            </a:r>
            <a:r>
              <a:rPr lang="en-US" altLang="zh-TW" dirty="0"/>
              <a:t>index, bonds would not convert and the </a:t>
            </a:r>
            <a:r>
              <a:rPr lang="en-US" altLang="zh-TW" dirty="0" smtClean="0"/>
              <a:t>financial </a:t>
            </a:r>
            <a:r>
              <a:rPr lang="en-US" altLang="zh-TW" dirty="0"/>
              <a:t>institution could </a:t>
            </a:r>
            <a:r>
              <a:rPr lang="en-US" altLang="zh-TW" dirty="0" smtClean="0"/>
              <a:t>go bankrupt.</a:t>
            </a:r>
          </a:p>
          <a:p>
            <a:r>
              <a:rPr lang="en-US" altLang="zh-TW" dirty="0"/>
              <a:t>There would be no regulatory involvement in the conversion </a:t>
            </a:r>
            <a:r>
              <a:rPr lang="en-US" altLang="zh-TW" dirty="0" smtClean="0"/>
              <a:t>decision</a:t>
            </a:r>
          </a:p>
          <a:p>
            <a:r>
              <a:rPr lang="en-US" altLang="zh-TW" dirty="0"/>
              <a:t>Conversion would not depend upon </a:t>
            </a:r>
            <a:r>
              <a:rPr lang="en-US" altLang="zh-TW" dirty="0" smtClean="0"/>
              <a:t>accounting </a:t>
            </a:r>
            <a:r>
              <a:rPr lang="en-US" altLang="zh-TW" dirty="0"/>
              <a:t>rules or the </a:t>
            </a:r>
            <a:r>
              <a:rPr lang="en-US" altLang="zh-TW" dirty="0" smtClean="0"/>
              <a:t>institution's reported </a:t>
            </a:r>
            <a:r>
              <a:rPr lang="en-US" altLang="zh-TW" dirty="0"/>
              <a:t>capital</a:t>
            </a:r>
            <a:r>
              <a:rPr lang="en-US" altLang="zh-TW" dirty="0" smtClean="0"/>
              <a:t>.</a:t>
            </a:r>
          </a:p>
        </p:txBody>
      </p:sp>
    </p:spTree>
    <p:extLst>
      <p:ext uri="{BB962C8B-B14F-4D97-AF65-F5344CB8AC3E}">
        <p14:creationId xmlns:p14="http://schemas.microsoft.com/office/powerpoint/2010/main" val="20237022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normAutofit/>
          </a:bodyPr>
          <a:lstStyle/>
          <a:p>
            <a:r>
              <a:rPr lang="en-US" altLang="zh-TW" sz="3200" dirty="0" smtClean="0"/>
              <a:t>Why contingent capital instead of equity?</a:t>
            </a:r>
          </a:p>
          <a:p>
            <a:r>
              <a:rPr lang="en-US" altLang="zh-TW" sz="3200" dirty="0" smtClean="0"/>
              <a:t>Market Manipulation</a:t>
            </a:r>
          </a:p>
          <a:p>
            <a:r>
              <a:rPr lang="en-US" altLang="zh-TW" sz="3200" dirty="0" smtClean="0"/>
              <a:t>Multiple </a:t>
            </a:r>
            <a:r>
              <a:rPr lang="en-US" altLang="zh-TW" sz="3200" dirty="0" err="1" smtClean="0"/>
              <a:t>Equilibria</a:t>
            </a:r>
            <a:endParaRPr lang="en-US" altLang="zh-TW" sz="3200" dirty="0" smtClean="0"/>
          </a:p>
          <a:p>
            <a:r>
              <a:rPr lang="en-US" altLang="zh-TW" sz="3200" dirty="0" smtClean="0"/>
              <a:t>Delta-Hedging</a:t>
            </a:r>
          </a:p>
          <a:p>
            <a:r>
              <a:rPr lang="en-US" altLang="zh-TW" sz="3200" dirty="0"/>
              <a:t>Type I and Type II </a:t>
            </a:r>
            <a:r>
              <a:rPr lang="en-US" altLang="zh-TW" sz="3200" dirty="0" smtClean="0"/>
              <a:t>Errors</a:t>
            </a:r>
          </a:p>
          <a:p>
            <a:r>
              <a:rPr lang="en-US" altLang="zh-TW" sz="3200" dirty="0"/>
              <a:t>The Use of Accounting </a:t>
            </a:r>
            <a:r>
              <a:rPr lang="en-US" altLang="zh-TW" sz="3200" dirty="0" smtClean="0"/>
              <a:t>Measures</a:t>
            </a:r>
          </a:p>
          <a:p>
            <a:r>
              <a:rPr lang="en-US" altLang="zh-TW" sz="3200" dirty="0" smtClean="0"/>
              <a:t>Pricing Example</a:t>
            </a:r>
          </a:p>
        </p:txBody>
      </p:sp>
      <p:sp>
        <p:nvSpPr>
          <p:cNvPr id="4" name="標題 1"/>
          <p:cNvSpPr txBox="1">
            <a:spLocks/>
          </p:cNvSpPr>
          <p:nvPr/>
        </p:nvSpPr>
        <p:spPr>
          <a:xfrm>
            <a:off x="990600" y="13116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Discussion</a:t>
            </a:r>
            <a:endParaRPr lang="zh-TW" altLang="en-US" b="1" dirty="0"/>
          </a:p>
        </p:txBody>
      </p:sp>
    </p:spTree>
    <p:extLst>
      <p:ext uri="{BB962C8B-B14F-4D97-AF65-F5344CB8AC3E}">
        <p14:creationId xmlns:p14="http://schemas.microsoft.com/office/powerpoint/2010/main" val="17588402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990600" y="1456723"/>
            <a:ext cx="10515600" cy="4351338"/>
          </a:xfrm>
        </p:spPr>
        <p:txBody>
          <a:bodyPr/>
          <a:lstStyle/>
          <a:p>
            <a:r>
              <a:rPr lang="en-US" altLang="zh-TW" dirty="0" smtClean="0"/>
              <a:t>Opponents of an increase in the capital ratio commonly argue that equity capital is </a:t>
            </a:r>
            <a:r>
              <a:rPr lang="en-US" altLang="zh-TW" u="sng" dirty="0" smtClean="0"/>
              <a:t>expensive</a:t>
            </a:r>
            <a:r>
              <a:rPr lang="en-US" altLang="zh-TW" dirty="0" smtClean="0"/>
              <a:t>.</a:t>
            </a:r>
          </a:p>
          <a:p>
            <a:r>
              <a:rPr lang="en-US" altLang="zh-TW" dirty="0" smtClean="0"/>
              <a:t>Tax-deductibility</a:t>
            </a:r>
          </a:p>
          <a:p>
            <a:r>
              <a:rPr lang="en-US" altLang="zh-TW" dirty="0" smtClean="0"/>
              <a:t>Because it pays interest, contingent capital can discipline management, and thus can play a government role.</a:t>
            </a:r>
            <a:endParaRPr lang="en-US" altLang="zh-TW" dirty="0"/>
          </a:p>
        </p:txBody>
      </p:sp>
      <p:sp>
        <p:nvSpPr>
          <p:cNvPr id="4" name="標題 1"/>
          <p:cNvSpPr txBox="1">
            <a:spLocks/>
          </p:cNvSpPr>
          <p:nvPr/>
        </p:nvSpPr>
        <p:spPr>
          <a:xfrm>
            <a:off x="990600" y="13116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Why contingent capital instead of equity?</a:t>
            </a:r>
          </a:p>
        </p:txBody>
      </p:sp>
    </p:spTree>
    <p:extLst>
      <p:ext uri="{BB962C8B-B14F-4D97-AF65-F5344CB8AC3E}">
        <p14:creationId xmlns:p14="http://schemas.microsoft.com/office/powerpoint/2010/main" val="3598322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990600" y="1456723"/>
            <a:ext cx="10515600" cy="4351338"/>
          </a:xfrm>
        </p:spPr>
        <p:txBody>
          <a:bodyPr/>
          <a:lstStyle/>
          <a:p>
            <a:pPr marL="0" indent="0">
              <a:buNone/>
            </a:pPr>
            <a:r>
              <a:rPr lang="en-US" altLang="zh-TW" dirty="0"/>
              <a:t>During the </a:t>
            </a:r>
            <a:r>
              <a:rPr lang="en-US" altLang="zh-TW" dirty="0" smtClean="0"/>
              <a:t>financial </a:t>
            </a:r>
            <a:r>
              <a:rPr lang="en-US" altLang="zh-TW" dirty="0"/>
              <a:t>crisis both regulators and market participants </a:t>
            </a:r>
            <a:r>
              <a:rPr lang="en-US" altLang="zh-TW" dirty="0" smtClean="0"/>
              <a:t>expressed concern </a:t>
            </a:r>
            <a:r>
              <a:rPr lang="en-US" altLang="zh-TW" dirty="0"/>
              <a:t>about market manipulation.</a:t>
            </a:r>
            <a:endParaRPr lang="en-US" altLang="zh-TW" dirty="0" smtClean="0"/>
          </a:p>
          <a:p>
            <a:pPr marL="0" indent="0">
              <a:buNone/>
            </a:pPr>
            <a:endParaRPr lang="en-US" altLang="zh-TW" dirty="0"/>
          </a:p>
          <a:p>
            <a:pPr marL="0" indent="0">
              <a:buNone/>
            </a:pPr>
            <a:r>
              <a:rPr lang="en-US" altLang="zh-TW" dirty="0" smtClean="0"/>
              <a:t>There </a:t>
            </a:r>
            <a:r>
              <a:rPr lang="en-US" altLang="zh-TW" dirty="0"/>
              <a:t>are two distinct </a:t>
            </a:r>
            <a:r>
              <a:rPr lang="en-US" altLang="zh-TW" dirty="0" smtClean="0"/>
              <a:t>questions:</a:t>
            </a:r>
          </a:p>
          <a:p>
            <a:r>
              <a:rPr lang="en-US" altLang="zh-TW" dirty="0" smtClean="0"/>
              <a:t>whether </a:t>
            </a:r>
            <a:r>
              <a:rPr lang="en-US" altLang="zh-TW" dirty="0"/>
              <a:t>the trader can affect the price of an </a:t>
            </a:r>
            <a:r>
              <a:rPr lang="en-US" altLang="zh-TW" dirty="0" smtClean="0"/>
              <a:t>asset</a:t>
            </a:r>
          </a:p>
          <a:p>
            <a:pPr marL="457200" lvl="1" indent="0">
              <a:buNone/>
            </a:pPr>
            <a:r>
              <a:rPr lang="en-US" altLang="zh-TW" dirty="0" smtClean="0"/>
              <a:t>(for </a:t>
            </a:r>
            <a:r>
              <a:rPr lang="en-US" altLang="zh-TW" dirty="0"/>
              <a:t>example drive it down by </a:t>
            </a:r>
            <a:r>
              <a:rPr lang="en-US" altLang="zh-TW" dirty="0" smtClean="0"/>
              <a:t>selling)</a:t>
            </a:r>
          </a:p>
          <a:p>
            <a:r>
              <a:rPr lang="en-US" altLang="zh-TW" dirty="0" smtClean="0"/>
              <a:t>whether </a:t>
            </a:r>
            <a:r>
              <a:rPr lang="en-US" altLang="zh-TW" dirty="0"/>
              <a:t>the trader can profit from affecting the asset price</a:t>
            </a:r>
            <a:endParaRPr lang="zh-TW" altLang="en-US" dirty="0"/>
          </a:p>
        </p:txBody>
      </p:sp>
      <p:sp>
        <p:nvSpPr>
          <p:cNvPr id="4" name="標題 1"/>
          <p:cNvSpPr txBox="1">
            <a:spLocks/>
          </p:cNvSpPr>
          <p:nvPr/>
        </p:nvSpPr>
        <p:spPr>
          <a:xfrm>
            <a:off x="990600" y="13116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Market Manipulation</a:t>
            </a:r>
          </a:p>
        </p:txBody>
      </p:sp>
    </p:spTree>
    <p:extLst>
      <p:ext uri="{BB962C8B-B14F-4D97-AF65-F5344CB8AC3E}">
        <p14:creationId xmlns:p14="http://schemas.microsoft.com/office/powerpoint/2010/main" val="3936007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en-US" altLang="zh-TW" dirty="0" smtClean="0"/>
              <a:t>Firm </a:t>
            </a:r>
            <a:r>
              <a:rPr lang="en-US" altLang="zh-TW" dirty="0"/>
              <a:t>Stock Price </a:t>
            </a:r>
            <a:r>
              <a:rPr lang="en-US" altLang="zh-TW" dirty="0" smtClean="0"/>
              <a:t>Manipulation</a:t>
            </a:r>
          </a:p>
          <a:p>
            <a:r>
              <a:rPr lang="en-US" altLang="zh-TW" dirty="0"/>
              <a:t>Index Price </a:t>
            </a:r>
            <a:r>
              <a:rPr lang="en-US" altLang="zh-TW" dirty="0" smtClean="0"/>
              <a:t>Manipulation</a:t>
            </a:r>
          </a:p>
          <a:p>
            <a:r>
              <a:rPr lang="en-US" altLang="zh-TW" dirty="0"/>
              <a:t>Manipulation of the Bankruptcy </a:t>
            </a:r>
            <a:r>
              <a:rPr lang="en-US" altLang="zh-TW" dirty="0" smtClean="0"/>
              <a:t>Process</a:t>
            </a:r>
          </a:p>
          <a:p>
            <a:r>
              <a:rPr lang="en-US" altLang="zh-TW" dirty="0" smtClean="0"/>
              <a:t>Design </a:t>
            </a:r>
            <a:r>
              <a:rPr lang="en-US" altLang="zh-TW" dirty="0"/>
              <a:t>Implications</a:t>
            </a:r>
            <a:endParaRPr lang="zh-TW" altLang="en-US" dirty="0"/>
          </a:p>
        </p:txBody>
      </p:sp>
      <p:sp>
        <p:nvSpPr>
          <p:cNvPr id="4" name="標題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Market Manipulation</a:t>
            </a:r>
          </a:p>
        </p:txBody>
      </p:sp>
    </p:spTree>
    <p:extLst>
      <p:ext uri="{BB962C8B-B14F-4D97-AF65-F5344CB8AC3E}">
        <p14:creationId xmlns:p14="http://schemas.microsoft.com/office/powerpoint/2010/main" val="155610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a:t>Firm Stock Price </a:t>
            </a:r>
            <a:r>
              <a:rPr lang="en-US" altLang="zh-TW" b="1" dirty="0" smtClean="0"/>
              <a:t>Manipulation</a:t>
            </a:r>
            <a:endParaRPr lang="zh-TW" altLang="en-US" b="1" dirty="0"/>
          </a:p>
        </p:txBody>
      </p:sp>
      <p:sp>
        <p:nvSpPr>
          <p:cNvPr id="3" name="內容版面配置區 2"/>
          <p:cNvSpPr>
            <a:spLocks noGrp="1"/>
          </p:cNvSpPr>
          <p:nvPr>
            <p:ph idx="1"/>
          </p:nvPr>
        </p:nvSpPr>
        <p:spPr/>
        <p:txBody>
          <a:bodyPr/>
          <a:lstStyle/>
          <a:p>
            <a:r>
              <a:rPr lang="en-US" altLang="zh-TW" dirty="0"/>
              <a:t>One important concern is a scenario in which an arbitrageur would buy the contingent convertible, short-sell the stock to push its price down into the conversion region, convert, and benefit from the gain on the newly converted share as the stock returns to its "correct" level above the trigger </a:t>
            </a:r>
            <a:r>
              <a:rPr lang="en-US" altLang="zh-TW" dirty="0" smtClean="0"/>
              <a:t>price</a:t>
            </a:r>
          </a:p>
          <a:p>
            <a:r>
              <a:rPr lang="en-US" altLang="zh-TW" dirty="0" smtClean="0"/>
              <a:t>Fixed share vs. fixed dollar conversion</a:t>
            </a:r>
            <a:endParaRPr lang="zh-TW" altLang="en-US" dirty="0"/>
          </a:p>
        </p:txBody>
      </p:sp>
    </p:spTree>
    <p:extLst>
      <p:ext uri="{BB962C8B-B14F-4D97-AF65-F5344CB8AC3E}">
        <p14:creationId xmlns:p14="http://schemas.microsoft.com/office/powerpoint/2010/main" val="3751938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normAutofit/>
          </a:bodyPr>
          <a:lstStyle/>
          <a:p>
            <a:pPr marL="0" indent="0">
              <a:buNone/>
            </a:pPr>
            <a:r>
              <a:rPr lang="en-US" altLang="zh-TW" dirty="0"/>
              <a:t>Another manipulation scenario arises if the index trigger condition is not </a:t>
            </a:r>
            <a:r>
              <a:rPr lang="en-US" altLang="zh-TW" dirty="0" smtClean="0"/>
              <a:t>met but </a:t>
            </a:r>
            <a:r>
              <a:rPr lang="en-US" altLang="zh-TW" dirty="0"/>
              <a:t>the stock price trigger is met. In this case, by the time the index falls </a:t>
            </a:r>
            <a:r>
              <a:rPr lang="en-US" altLang="zh-TW" dirty="0" smtClean="0"/>
              <a:t>enough to </a:t>
            </a:r>
            <a:r>
              <a:rPr lang="en-US" altLang="zh-TW" dirty="0"/>
              <a:t>permit conversion, the conversion value of the stock can be much less </a:t>
            </a:r>
            <a:r>
              <a:rPr lang="en-US" altLang="zh-TW" dirty="0" smtClean="0"/>
              <a:t>than $1000( 20 shares *  $50 per share).</a:t>
            </a:r>
          </a:p>
          <a:p>
            <a:pPr marL="0" indent="0">
              <a:buNone/>
            </a:pPr>
            <a:endParaRPr lang="en-US" altLang="zh-TW" dirty="0"/>
          </a:p>
          <a:p>
            <a:r>
              <a:rPr lang="en-US" altLang="zh-TW" dirty="0" smtClean="0"/>
              <a:t>To reduce the effect of this knife-edge case, the index conversion trigger could be based on an n-days average of the index.</a:t>
            </a:r>
          </a:p>
          <a:p>
            <a:r>
              <a:rPr lang="en-US" altLang="zh-TW" dirty="0" smtClean="0"/>
              <a:t>It would be possible to use different conversion methods depending upon which trigger is hit first.</a:t>
            </a:r>
          </a:p>
          <a:p>
            <a:pPr marL="0" indent="0">
              <a:buNone/>
            </a:pPr>
            <a:endParaRPr lang="en-US" altLang="zh-TW" dirty="0"/>
          </a:p>
        </p:txBody>
      </p:sp>
      <p:sp>
        <p:nvSpPr>
          <p:cNvPr id="4" name="標題 1"/>
          <p:cNvSpPr>
            <a:spLocks noGrp="1"/>
          </p:cNvSpPr>
          <p:nvPr>
            <p:ph type="title"/>
          </p:nvPr>
        </p:nvSpPr>
        <p:spPr>
          <a:xfrm>
            <a:off x="838200" y="365125"/>
            <a:ext cx="10515600" cy="1325563"/>
          </a:xfrm>
        </p:spPr>
        <p:txBody>
          <a:bodyPr/>
          <a:lstStyle/>
          <a:p>
            <a:r>
              <a:rPr lang="en-US" altLang="zh-TW" b="1" dirty="0" smtClean="0"/>
              <a:t>Index Price Manipulation</a:t>
            </a:r>
            <a:endParaRPr lang="zh-TW" altLang="en-US" b="1" dirty="0"/>
          </a:p>
        </p:txBody>
      </p:sp>
    </p:spTree>
    <p:extLst>
      <p:ext uri="{BB962C8B-B14F-4D97-AF65-F5344CB8AC3E}">
        <p14:creationId xmlns:p14="http://schemas.microsoft.com/office/powerpoint/2010/main" val="689840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marL="0" indent="0">
              <a:buNone/>
            </a:pPr>
            <a:r>
              <a:rPr lang="en-US" altLang="zh-TW" dirty="0"/>
              <a:t>Under some circumstances bondholders could have an incentive to try to force the institution into bankruptcy before conversion can occur</a:t>
            </a:r>
            <a:r>
              <a:rPr lang="en-US" altLang="zh-TW" dirty="0" smtClean="0"/>
              <a:t>.</a:t>
            </a:r>
          </a:p>
          <a:p>
            <a:pPr marL="0" indent="0">
              <a:buNone/>
            </a:pPr>
            <a:endParaRPr lang="en-US" altLang="zh-TW" dirty="0"/>
          </a:p>
          <a:p>
            <a:pPr marL="0" indent="0">
              <a:buNone/>
            </a:pPr>
            <a:r>
              <a:rPr lang="en-US" altLang="zh-TW" dirty="0" smtClean="0"/>
              <a:t>Ex.</a:t>
            </a:r>
          </a:p>
          <a:p>
            <a:pPr marL="0" indent="0">
              <a:buNone/>
            </a:pPr>
            <a:r>
              <a:rPr lang="en-US" altLang="zh-TW" dirty="0" smtClean="0"/>
              <a:t>Suppose </a:t>
            </a:r>
            <a:r>
              <a:rPr lang="en-US" altLang="zh-TW" dirty="0"/>
              <a:t>the share price is very low but the index price is above the trigger. Bondholders may believe that they will receive a greater percentage of principal as subordinated bondholders in bankruptcy as opposed to the value of shares they would receive in default.</a:t>
            </a:r>
            <a:endParaRPr lang="zh-TW" altLang="en-US" dirty="0"/>
          </a:p>
        </p:txBody>
      </p:sp>
      <p:sp>
        <p:nvSpPr>
          <p:cNvPr id="4" name="標題 1"/>
          <p:cNvSpPr>
            <a:spLocks noGrp="1"/>
          </p:cNvSpPr>
          <p:nvPr>
            <p:ph type="title"/>
          </p:nvPr>
        </p:nvSpPr>
        <p:spPr>
          <a:xfrm>
            <a:off x="838200" y="365125"/>
            <a:ext cx="10515600" cy="1325563"/>
          </a:xfrm>
        </p:spPr>
        <p:txBody>
          <a:bodyPr/>
          <a:lstStyle/>
          <a:p>
            <a:r>
              <a:rPr lang="en-US" altLang="zh-TW" b="1" dirty="0"/>
              <a:t>Manipulation of the Bankruptcy Process</a:t>
            </a:r>
            <a:endParaRPr lang="zh-TW" altLang="en-US" b="1" dirty="0"/>
          </a:p>
        </p:txBody>
      </p:sp>
    </p:spTree>
    <p:extLst>
      <p:ext uri="{BB962C8B-B14F-4D97-AF65-F5344CB8AC3E}">
        <p14:creationId xmlns:p14="http://schemas.microsoft.com/office/powerpoint/2010/main" val="605123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838200" y="1635617"/>
            <a:ext cx="10515600" cy="4803820"/>
          </a:xfrm>
        </p:spPr>
        <p:txBody>
          <a:bodyPr>
            <a:normAutofit/>
          </a:bodyPr>
          <a:lstStyle/>
          <a:p>
            <a:pPr marL="0" indent="0">
              <a:buNone/>
            </a:pPr>
            <a:r>
              <a:rPr lang="en-US" altLang="zh-TW" dirty="0"/>
              <a:t>This </a:t>
            </a:r>
            <a:r>
              <a:rPr lang="en-US" altLang="zh-TW" dirty="0" smtClean="0"/>
              <a:t>discussion </a:t>
            </a:r>
            <a:r>
              <a:rPr lang="en-US" altLang="zh-TW" dirty="0"/>
              <a:t>suggests that it is possible to reduce the potential impact </a:t>
            </a:r>
            <a:r>
              <a:rPr lang="en-US" altLang="zh-TW" dirty="0" smtClean="0"/>
              <a:t>of manipulation </a:t>
            </a:r>
            <a:r>
              <a:rPr lang="en-US" altLang="zh-TW" dirty="0"/>
              <a:t>by doing the following</a:t>
            </a:r>
            <a:r>
              <a:rPr lang="en-US" altLang="zh-TW" dirty="0" smtClean="0"/>
              <a:t>:</a:t>
            </a:r>
          </a:p>
          <a:p>
            <a:r>
              <a:rPr lang="en-US" altLang="zh-TW" dirty="0"/>
              <a:t>Use a </a:t>
            </a:r>
            <a:r>
              <a:rPr lang="en-US" altLang="zh-TW" dirty="0" smtClean="0"/>
              <a:t>fixed </a:t>
            </a:r>
            <a:r>
              <a:rPr lang="en-US" altLang="zh-TW" dirty="0"/>
              <a:t>share conversion</a:t>
            </a:r>
          </a:p>
          <a:p>
            <a:r>
              <a:rPr lang="en-US" altLang="zh-TW" dirty="0"/>
              <a:t>Have the shares convert at a premium (the value of newly converted </a:t>
            </a:r>
            <a:r>
              <a:rPr lang="en-US" altLang="zh-TW" dirty="0" smtClean="0"/>
              <a:t>shares is </a:t>
            </a:r>
            <a:r>
              <a:rPr lang="en-US" altLang="zh-TW" dirty="0"/>
              <a:t>worth less than the par value of the bond</a:t>
            </a:r>
            <a:r>
              <a:rPr lang="en-US" altLang="zh-TW" dirty="0" smtClean="0"/>
              <a:t>)</a:t>
            </a:r>
          </a:p>
          <a:p>
            <a:r>
              <a:rPr lang="en-US" altLang="zh-TW" dirty="0"/>
              <a:t>Have the index conversion condition be based on an average price </a:t>
            </a:r>
            <a:r>
              <a:rPr lang="en-US" altLang="zh-TW" dirty="0" smtClean="0"/>
              <a:t>over time</a:t>
            </a:r>
            <a:endParaRPr lang="en-US" altLang="zh-TW" dirty="0"/>
          </a:p>
          <a:p>
            <a:r>
              <a:rPr lang="en-US" altLang="zh-TW" dirty="0"/>
              <a:t>Retire bonds gradually and randomly as maturity approaches in order </a:t>
            </a:r>
            <a:r>
              <a:rPr lang="en-US" altLang="zh-TW" dirty="0" smtClean="0"/>
              <a:t>to avoid </a:t>
            </a:r>
            <a:r>
              <a:rPr lang="en-US" altLang="zh-TW" dirty="0"/>
              <a:t>the very large gains from manipulation that can occur at maturity</a:t>
            </a:r>
          </a:p>
          <a:p>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Design Implications</a:t>
            </a:r>
          </a:p>
        </p:txBody>
      </p:sp>
    </p:spTree>
    <p:extLst>
      <p:ext uri="{BB962C8B-B14F-4D97-AF65-F5344CB8AC3E}">
        <p14:creationId xmlns:p14="http://schemas.microsoft.com/office/powerpoint/2010/main" val="3953903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內容版面配置區 2"/>
              <p:cNvSpPr>
                <a:spLocks noGrp="1"/>
              </p:cNvSpPr>
              <p:nvPr>
                <p:ph idx="1"/>
              </p:nvPr>
            </p:nvSpPr>
            <p:spPr/>
            <p:txBody>
              <a:bodyPr>
                <a:normAutofit fontScale="92500"/>
              </a:bodyPr>
              <a:lstStyle/>
              <a:p>
                <a:pPr marL="0" indent="0">
                  <a:buNone/>
                </a:pPr>
                <a:r>
                  <a:rPr lang="zh-TW" altLang="en-US" dirty="0" smtClean="0">
                    <a:latin typeface="微軟正黑體" panose="020B0604030504040204" pitchFamily="34" charset="-120"/>
                    <a:ea typeface="微軟正黑體" panose="020B0604030504040204" pitchFamily="34" charset="-120"/>
                  </a:rPr>
                  <a:t>轉換前後股價不變</a:t>
                </a:r>
                <a:endParaRPr lang="en-US" altLang="zh-TW" dirty="0" smtClean="0">
                  <a:latin typeface="微軟正黑體" panose="020B0604030504040204" pitchFamily="34" charset="-120"/>
                  <a:ea typeface="微軟正黑體" panose="020B0604030504040204" pitchFamily="34" charset="-120"/>
                </a:endParaRPr>
              </a:p>
              <a:p>
                <a:pPr marL="0" indent="0">
                  <a:buNone/>
                </a:pPr>
                <a:endParaRPr lang="en-US" altLang="zh-TW" dirty="0">
                  <a:latin typeface="微軟正黑體" panose="020B0604030504040204" pitchFamily="34" charset="-120"/>
                  <a:ea typeface="微軟正黑體" panose="020B0604030504040204" pitchFamily="34" charset="-120"/>
                </a:endParaRPr>
              </a:p>
              <a:p>
                <a:pPr marL="0" indent="0">
                  <a:buNone/>
                </a:pPr>
                <a14:m>
                  <m:oMathPara xmlns:m="http://schemas.openxmlformats.org/officeDocument/2006/math">
                    <m:oMathParaPr>
                      <m:jc m:val="left"/>
                    </m:oMathParaPr>
                    <m:oMath xmlns:m="http://schemas.openxmlformats.org/officeDocument/2006/math">
                      <m:d>
                        <m:dPr>
                          <m:begChr m:val="{"/>
                          <m:endChr m:val=""/>
                          <m:ctrlPr>
                            <a:rPr lang="en-US" altLang="zh-TW" i="1" smtClean="0">
                              <a:latin typeface="Cambria Math" panose="02040503050406030204" pitchFamily="18" charset="0"/>
                              <a:ea typeface="微軟正黑體" panose="020B0604030504040204" pitchFamily="34" charset="-120"/>
                            </a:rPr>
                          </m:ctrlPr>
                        </m:dPr>
                        <m:e>
                          <m:eqArr>
                            <m:eqArrPr>
                              <m:ctrlPr>
                                <a:rPr lang="en-US" altLang="zh-TW" i="1" smtClean="0">
                                  <a:latin typeface="Cambria Math" panose="02040503050406030204" pitchFamily="18" charset="0"/>
                                  <a:ea typeface="微軟正黑體" panose="020B0604030504040204" pitchFamily="34" charset="-120"/>
                                </a:rPr>
                              </m:ctrlPr>
                            </m:eqArrPr>
                            <m:e>
                              <m:r>
                                <a:rPr lang="zh-TW" altLang="en-US" i="1">
                                  <a:latin typeface="Cambria Math" panose="02040503050406030204" pitchFamily="18" charset="0"/>
                                  <a:ea typeface="微軟正黑體" panose="020B0604030504040204" pitchFamily="34" charset="-120"/>
                                </a:rPr>
                                <m:t>𝒮</m:t>
                              </m:r>
                              <m:r>
                                <a:rPr lang="en-US" altLang="zh-TW" i="1">
                                  <a:latin typeface="Cambria Math" panose="02040503050406030204" pitchFamily="18" charset="0"/>
                                  <a:ea typeface="微軟正黑體" panose="020B0604030504040204" pitchFamily="34" charset="-120"/>
                                </a:rPr>
                                <m:t>"</m:t>
                              </m:r>
                              <m:r>
                                <a:rPr lang="en-US" altLang="zh-TW" i="1">
                                  <a:latin typeface="Cambria Math" panose="02040503050406030204" pitchFamily="18" charset="0"/>
                                  <a:ea typeface="Cambria Math" panose="02040503050406030204" pitchFamily="18" charset="0"/>
                                </a:rPr>
                                <m:t>=</m:t>
                              </m:r>
                              <m:f>
                                <m:fPr>
                                  <m:ctrlPr>
                                    <a:rPr lang="en-US" altLang="zh-TW" i="1">
                                      <a:latin typeface="Cambria Math" panose="02040503050406030204" pitchFamily="18" charset="0"/>
                                      <a:ea typeface="微軟正黑體" panose="020B0604030504040204" pitchFamily="34" charset="-120"/>
                                    </a:rPr>
                                  </m:ctrlPr>
                                </m:fPr>
                                <m:num>
                                  <m:sSub>
                                    <m:sSubPr>
                                      <m:ctrlPr>
                                        <a:rPr lang="en-US" altLang="zh-TW" i="1">
                                          <a:latin typeface="Cambria Math" panose="02040503050406030204" pitchFamily="18" charset="0"/>
                                          <a:ea typeface="微軟正黑體" panose="020B0604030504040204" pitchFamily="34" charset="-120"/>
                                        </a:rPr>
                                      </m:ctrlPr>
                                    </m:sSubPr>
                                    <m:e>
                                      <m:r>
                                        <a:rPr lang="zh-TW" altLang="en-US" i="1">
                                          <a:latin typeface="Cambria Math" panose="02040503050406030204" pitchFamily="18" charset="0"/>
                                          <a:ea typeface="微軟正黑體" panose="020B0604030504040204" pitchFamily="34" charset="-120"/>
                                        </a:rPr>
                                        <m:t>𝒱</m:t>
                                      </m:r>
                                      <m:r>
                                        <a:rPr lang="en-US" altLang="zh-TW" i="1">
                                          <a:latin typeface="Cambria Math" panose="02040503050406030204" pitchFamily="18" charset="0"/>
                                          <a:ea typeface="微軟正黑體" panose="020B0604030504040204" pitchFamily="34" charset="-120"/>
                                        </a:rPr>
                                        <m:t>"</m:t>
                                      </m:r>
                                    </m:e>
                                    <m:sub>
                                      <m:r>
                                        <a:rPr lang="en-US" altLang="zh-TW" i="1">
                                          <a:latin typeface="Cambria Math" panose="02040503050406030204" pitchFamily="18" charset="0"/>
                                          <a:ea typeface="微軟正黑體" panose="020B0604030504040204" pitchFamily="34" charset="-120"/>
                                        </a:rPr>
                                        <m:t>1</m:t>
                                      </m:r>
                                    </m:sub>
                                  </m:sSub>
                                  <m:r>
                                    <a:rPr lang="en-US" altLang="zh-TW" i="1">
                                      <a:latin typeface="Cambria Math" panose="02040503050406030204" pitchFamily="18" charset="0"/>
                                      <a:ea typeface="微軟正黑體" panose="020B0604030504040204" pitchFamily="34" charset="-120"/>
                                    </a:rPr>
                                    <m:t>−</m:t>
                                  </m:r>
                                  <m:sSub>
                                    <m:sSubPr>
                                      <m:ctrlPr>
                                        <a:rPr lang="en-US" altLang="zh-TW" i="1">
                                          <a:latin typeface="Cambria Math" panose="02040503050406030204" pitchFamily="18" charset="0"/>
                                          <a:ea typeface="微軟正黑體" panose="020B0604030504040204" pitchFamily="34" charset="-120"/>
                                        </a:rPr>
                                      </m:ctrlPr>
                                    </m:sSubPr>
                                    <m:e>
                                      <m:r>
                                        <a:rPr lang="zh-TW" altLang="en-US" i="1">
                                          <a:latin typeface="Cambria Math" panose="02040503050406030204" pitchFamily="18" charset="0"/>
                                          <a:ea typeface="微軟正黑體" panose="020B0604030504040204" pitchFamily="34" charset="-120"/>
                                        </a:rPr>
                                        <m:t>𝒟</m:t>
                                      </m:r>
                                    </m:e>
                                    <m:sub>
                                      <m:r>
                                        <a:rPr lang="en-US" altLang="zh-TW" i="1">
                                          <a:latin typeface="Cambria Math" panose="02040503050406030204" pitchFamily="18" charset="0"/>
                                          <a:ea typeface="微軟正黑體" panose="020B0604030504040204" pitchFamily="34" charset="-120"/>
                                        </a:rPr>
                                        <m:t>𝑆𝐵</m:t>
                                      </m:r>
                                    </m:sub>
                                  </m:sSub>
                                  <m:r>
                                    <a:rPr lang="en-US" altLang="zh-TW" i="1">
                                      <a:latin typeface="Cambria Math" panose="02040503050406030204" pitchFamily="18" charset="0"/>
                                      <a:ea typeface="微軟正黑體" panose="020B0604030504040204" pitchFamily="34" charset="-120"/>
                                    </a:rPr>
                                    <m:t>−</m:t>
                                  </m:r>
                                  <m:sSub>
                                    <m:sSubPr>
                                      <m:ctrlPr>
                                        <a:rPr lang="en-US" altLang="zh-TW" i="1">
                                          <a:latin typeface="Cambria Math" panose="02040503050406030204" pitchFamily="18" charset="0"/>
                                          <a:ea typeface="微軟正黑體" panose="020B0604030504040204" pitchFamily="34" charset="-120"/>
                                        </a:rPr>
                                      </m:ctrlPr>
                                    </m:sSubPr>
                                    <m:e>
                                      <m:r>
                                        <a:rPr lang="zh-TW" altLang="en-US" i="1">
                                          <a:latin typeface="Cambria Math" panose="02040503050406030204" pitchFamily="18" charset="0"/>
                                          <a:ea typeface="微軟正黑體" panose="020B0604030504040204" pitchFamily="34" charset="-120"/>
                                        </a:rPr>
                                        <m:t>𝒟</m:t>
                                      </m:r>
                                    </m:e>
                                    <m:sub>
                                      <m:r>
                                        <a:rPr lang="en-US" altLang="zh-TW" i="1">
                                          <a:latin typeface="Cambria Math" panose="02040503050406030204" pitchFamily="18" charset="0"/>
                                          <a:ea typeface="微軟正黑體" panose="020B0604030504040204" pitchFamily="34" charset="-120"/>
                                        </a:rPr>
                                        <m:t>𝐶𝐶</m:t>
                                      </m:r>
                                    </m:sub>
                                  </m:sSub>
                                </m:num>
                                <m:den>
                                  <m:r>
                                    <a:rPr lang="zh-TW" altLang="en-US" i="1">
                                      <a:latin typeface="Cambria Math" panose="02040503050406030204" pitchFamily="18" charset="0"/>
                                      <a:ea typeface="微軟正黑體" panose="020B0604030504040204" pitchFamily="34" charset="-120"/>
                                    </a:rPr>
                                    <m:t>𝒪</m:t>
                                  </m:r>
                                </m:den>
                              </m:f>
                            </m:e>
                            <m:e>
                              <m:r>
                                <a:rPr lang="zh-TW" altLang="en-US" i="1">
                                  <a:latin typeface="Cambria Math" panose="02040503050406030204" pitchFamily="18" charset="0"/>
                                  <a:ea typeface="微軟正黑體" panose="020B0604030504040204" pitchFamily="34" charset="-120"/>
                                </a:rPr>
                                <m:t>𝒮</m:t>
                              </m:r>
                              <m:r>
                                <a:rPr lang="en-US" altLang="zh-TW" i="1">
                                  <a:latin typeface="Cambria Math" panose="02040503050406030204" pitchFamily="18" charset="0"/>
                                  <a:ea typeface="微軟正黑體" panose="020B0604030504040204" pitchFamily="34" charset="-120"/>
                                </a:rPr>
                                <m:t>"</m:t>
                              </m:r>
                              <m:r>
                                <a:rPr lang="en-US" altLang="zh-TW" i="1">
                                  <a:latin typeface="Cambria Math" panose="02040503050406030204" pitchFamily="18" charset="0"/>
                                  <a:ea typeface="Cambria Math" panose="02040503050406030204" pitchFamily="18" charset="0"/>
                                </a:rPr>
                                <m:t>=</m:t>
                              </m:r>
                              <m:f>
                                <m:fPr>
                                  <m:ctrlPr>
                                    <a:rPr lang="en-US" altLang="zh-TW" i="1">
                                      <a:latin typeface="Cambria Math" panose="02040503050406030204" pitchFamily="18" charset="0"/>
                                      <a:ea typeface="Cambria Math" panose="02040503050406030204" pitchFamily="18" charset="0"/>
                                    </a:rPr>
                                  </m:ctrlPr>
                                </m:fPr>
                                <m:num>
                                  <m:sSub>
                                    <m:sSubPr>
                                      <m:ctrlPr>
                                        <a:rPr lang="en-US" altLang="zh-TW" i="1">
                                          <a:latin typeface="Cambria Math" panose="02040503050406030204" pitchFamily="18" charset="0"/>
                                          <a:ea typeface="Cambria Math" panose="02040503050406030204" pitchFamily="18" charset="0"/>
                                        </a:rPr>
                                      </m:ctrlPr>
                                    </m:sSubPr>
                                    <m:e>
                                      <m:r>
                                        <a:rPr lang="zh-TW" altLang="en-US" i="1">
                                          <a:latin typeface="Cambria Math" panose="02040503050406030204" pitchFamily="18" charset="0"/>
                                          <a:ea typeface="微軟正黑體" panose="020B0604030504040204" pitchFamily="34" charset="-120"/>
                                        </a:rPr>
                                        <m:t>𝒱</m:t>
                                      </m:r>
                                      <m:r>
                                        <a:rPr lang="en-US" altLang="zh-TW" i="1">
                                          <a:latin typeface="Cambria Math" panose="02040503050406030204" pitchFamily="18" charset="0"/>
                                          <a:ea typeface="微軟正黑體" panose="020B0604030504040204" pitchFamily="34" charset="-120"/>
                                        </a:rPr>
                                        <m:t>"</m:t>
                                      </m:r>
                                    </m:e>
                                    <m:sub>
                                      <m:r>
                                        <a:rPr lang="en-US" altLang="zh-TW" b="0" i="1" smtClean="0">
                                          <a:latin typeface="Cambria Math" panose="02040503050406030204" pitchFamily="18" charset="0"/>
                                          <a:ea typeface="微軟正黑體" panose="020B0604030504040204" pitchFamily="34" charset="-120"/>
                                        </a:rPr>
                                        <m:t>1</m:t>
                                      </m:r>
                                    </m:sub>
                                  </m:sSub>
                                  <m:r>
                                    <a:rPr lang="en-US" altLang="zh-TW" i="1">
                                      <a:latin typeface="Cambria Math" panose="02040503050406030204" pitchFamily="18" charset="0"/>
                                      <a:ea typeface="微軟正黑體" panose="020B0604030504040204" pitchFamily="34" charset="-120"/>
                                    </a:rPr>
                                    <m:t>−</m:t>
                                  </m:r>
                                  <m:sSub>
                                    <m:sSubPr>
                                      <m:ctrlPr>
                                        <a:rPr lang="en-US" altLang="zh-TW" i="1">
                                          <a:latin typeface="Cambria Math" panose="02040503050406030204" pitchFamily="18" charset="0"/>
                                          <a:ea typeface="微軟正黑體" panose="020B0604030504040204" pitchFamily="34" charset="-120"/>
                                        </a:rPr>
                                      </m:ctrlPr>
                                    </m:sSubPr>
                                    <m:e>
                                      <m:r>
                                        <a:rPr lang="zh-TW" altLang="en-US" i="1">
                                          <a:latin typeface="Cambria Math" panose="02040503050406030204" pitchFamily="18" charset="0"/>
                                          <a:ea typeface="微軟正黑體" panose="020B0604030504040204" pitchFamily="34" charset="-120"/>
                                        </a:rPr>
                                        <m:t>𝒟</m:t>
                                      </m:r>
                                    </m:e>
                                    <m:sub>
                                      <m:r>
                                        <a:rPr lang="en-US" altLang="zh-TW" i="1">
                                          <a:latin typeface="Cambria Math" panose="02040503050406030204" pitchFamily="18" charset="0"/>
                                          <a:ea typeface="微軟正黑體" panose="020B0604030504040204" pitchFamily="34" charset="-120"/>
                                        </a:rPr>
                                        <m:t>𝑆𝐵</m:t>
                                      </m:r>
                                    </m:sub>
                                  </m:sSub>
                                </m:num>
                                <m:den>
                                  <m:r>
                                    <a:rPr lang="zh-TW" altLang="en-US" i="1">
                                      <a:latin typeface="Cambria Math" panose="02040503050406030204" pitchFamily="18" charset="0"/>
                                      <a:ea typeface="微軟正黑體" panose="020B0604030504040204" pitchFamily="34" charset="-120"/>
                                    </a:rPr>
                                    <m:t>𝒪</m:t>
                                  </m:r>
                                  <m:r>
                                    <a:rPr lang="en-US" altLang="zh-TW" i="1">
                                      <a:latin typeface="Cambria Math" panose="02040503050406030204" pitchFamily="18" charset="0"/>
                                      <a:ea typeface="Cambria Math" panose="02040503050406030204" pitchFamily="18" charset="0"/>
                                    </a:rPr>
                                    <m:t>+</m:t>
                                  </m:r>
                                  <m:sSub>
                                    <m:sSubPr>
                                      <m:ctrlPr>
                                        <a:rPr lang="en-US" altLang="zh-TW" i="1">
                                          <a:latin typeface="Cambria Math" panose="02040503050406030204" pitchFamily="18" charset="0"/>
                                          <a:ea typeface="Cambria Math" panose="02040503050406030204" pitchFamily="18" charset="0"/>
                                        </a:rPr>
                                      </m:ctrlPr>
                                    </m:sSubPr>
                                    <m:e>
                                      <m:r>
                                        <a:rPr lang="zh-TW" altLang="en-US" i="1">
                                          <a:latin typeface="Cambria Math" panose="02040503050406030204" pitchFamily="18" charset="0"/>
                                          <a:ea typeface="Cambria Math" panose="02040503050406030204" pitchFamily="18" charset="0"/>
                                        </a:rPr>
                                        <m:t>𝒪</m:t>
                                      </m:r>
                                    </m:e>
                                    <m:sub>
                                      <m:r>
                                        <a:rPr lang="en-US" altLang="zh-TW" i="1">
                                          <a:latin typeface="Cambria Math" panose="02040503050406030204" pitchFamily="18" charset="0"/>
                                          <a:ea typeface="Cambria Math" panose="02040503050406030204" pitchFamily="18" charset="0"/>
                                        </a:rPr>
                                        <m:t>𝐶𝐶</m:t>
                                      </m:r>
                                    </m:sub>
                                  </m:sSub>
                                </m:den>
                              </m:f>
                            </m:e>
                          </m:eqArr>
                        </m:e>
                      </m:d>
                    </m:oMath>
                  </m:oMathPara>
                </a14:m>
                <a:endParaRPr lang="en-US" altLang="zh-TW" dirty="0">
                  <a:latin typeface="微軟正黑體" panose="020B0604030504040204" pitchFamily="34" charset="-120"/>
                  <a:ea typeface="微軟正黑體" panose="020B0604030504040204" pitchFamily="34" charset="-120"/>
                </a:endParaRPr>
              </a:p>
              <a:p>
                <a:pPr marL="0" indent="0">
                  <a:buNone/>
                </a:pPr>
                <a:endParaRPr lang="en-US" altLang="zh-TW" dirty="0" smtClean="0">
                  <a:latin typeface="微軟正黑體" panose="020B0604030504040204" pitchFamily="34" charset="-120"/>
                  <a:ea typeface="微軟正黑體" panose="020B0604030504040204" pitchFamily="34" charset="-120"/>
                </a:endParaRPr>
              </a:p>
              <a:p>
                <a:pPr marL="0" indent="0">
                  <a:buNone/>
                </a:pPr>
                <a14:m>
                  <m:oMath xmlns:m="http://schemas.openxmlformats.org/officeDocument/2006/math">
                    <m:r>
                      <a:rPr lang="en-US" altLang="zh-TW" i="1" smtClean="0">
                        <a:latin typeface="Cambria Math" panose="02040503050406030204" pitchFamily="18" charset="0"/>
                        <a:ea typeface="Cambria Math" panose="02040503050406030204" pitchFamily="18" charset="0"/>
                      </a:rPr>
                      <m:t>⇒</m:t>
                    </m:r>
                    <m:r>
                      <m:rPr>
                        <m:nor/>
                      </m:rPr>
                      <a:rPr lang="en-US" altLang="zh-TW" dirty="0"/>
                      <m:t>Multiple</m:t>
                    </m:r>
                    <m:r>
                      <m:rPr>
                        <m:nor/>
                      </m:rPr>
                      <a:rPr lang="en-US" altLang="zh-TW" dirty="0"/>
                      <m:t> </m:t>
                    </m:r>
                    <m:r>
                      <m:rPr>
                        <m:nor/>
                      </m:rPr>
                      <a:rPr lang="en-US" altLang="zh-TW" dirty="0"/>
                      <m:t>Equilibria</m:t>
                    </m:r>
                    <m:r>
                      <a:rPr lang="en-US" altLang="zh-TW" b="0" i="0" dirty="0" smtClean="0">
                        <a:latin typeface="Cambria Math" panose="02040503050406030204" pitchFamily="18" charset="0"/>
                      </a:rPr>
                      <m:t> </m:t>
                    </m:r>
                    <m:r>
                      <m:rPr>
                        <m:sty m:val="p"/>
                      </m:rPr>
                      <a:rPr lang="en-US" altLang="zh-TW" b="0" i="0" dirty="0" smtClean="0">
                        <a:latin typeface="Cambria Math" panose="02040503050406030204" pitchFamily="18" charset="0"/>
                      </a:rPr>
                      <m:t>occur</m:t>
                    </m:r>
                    <m:r>
                      <a:rPr lang="en-US" altLang="zh-TW" b="0" i="0" dirty="0" smtClean="0">
                        <a:latin typeface="Cambria Math" panose="02040503050406030204" pitchFamily="18" charset="0"/>
                      </a:rPr>
                      <m:t> </m:t>
                    </m:r>
                    <m:r>
                      <m:rPr>
                        <m:sty m:val="p"/>
                      </m:rPr>
                      <a:rPr lang="en-US" altLang="zh-TW" b="0" i="0" dirty="0" smtClean="0">
                        <a:latin typeface="Cambria Math" panose="02040503050406030204" pitchFamily="18" charset="0"/>
                      </a:rPr>
                      <m:t>between</m:t>
                    </m:r>
                  </m:oMath>
                </a14:m>
                <a:r>
                  <a:rPr lang="en-US" altLang="zh-TW" dirty="0" smtClean="0">
                    <a:latin typeface="微軟正黑體" panose="020B0604030504040204" pitchFamily="34" charset="-120"/>
                    <a:ea typeface="微軟正黑體" panose="020B0604030504040204" pitchFamily="34" charset="-120"/>
                  </a:rPr>
                  <a:t> </a:t>
                </a:r>
                <a14:m>
                  <m:oMath xmlns:m="http://schemas.openxmlformats.org/officeDocument/2006/math">
                    <m:sSub>
                      <m:sSubPr>
                        <m:ctrlPr>
                          <a:rPr lang="en-US" altLang="zh-TW" i="1">
                            <a:latin typeface="Cambria Math" panose="02040503050406030204" pitchFamily="18" charset="0"/>
                            <a:ea typeface="Cambria Math" panose="02040503050406030204" pitchFamily="18" charset="0"/>
                          </a:rPr>
                        </m:ctrlPr>
                      </m:sSubPr>
                      <m:e>
                        <m:r>
                          <a:rPr lang="zh-TW" altLang="en-US" i="1">
                            <a:latin typeface="Cambria Math" panose="02040503050406030204" pitchFamily="18" charset="0"/>
                            <a:ea typeface="微軟正黑體" panose="020B0604030504040204" pitchFamily="34" charset="-120"/>
                          </a:rPr>
                          <m:t>𝒱</m:t>
                        </m:r>
                        <m:r>
                          <a:rPr lang="en-US" altLang="zh-TW" i="1">
                            <a:latin typeface="Cambria Math" panose="02040503050406030204" pitchFamily="18" charset="0"/>
                            <a:ea typeface="微軟正黑體" panose="020B0604030504040204" pitchFamily="34" charset="-120"/>
                          </a:rPr>
                          <m:t>"</m:t>
                        </m:r>
                      </m:e>
                      <m:sub>
                        <m:r>
                          <a:rPr lang="en-US" altLang="zh-TW" i="1">
                            <a:latin typeface="Cambria Math" panose="02040503050406030204" pitchFamily="18" charset="0"/>
                            <a:ea typeface="微軟正黑體" panose="020B0604030504040204" pitchFamily="34" charset="-120"/>
                          </a:rPr>
                          <m:t>1</m:t>
                        </m:r>
                      </m:sub>
                    </m:sSub>
                  </m:oMath>
                </a14:m>
                <a:endParaRPr lang="en-US" altLang="zh-TW" dirty="0" smtClean="0">
                  <a:latin typeface="微軟正黑體" panose="020B0604030504040204" pitchFamily="34" charset="-120"/>
                  <a:ea typeface="微軟正黑體" panose="020B0604030504040204" pitchFamily="34" charset="-120"/>
                </a:endParaRPr>
              </a:p>
              <a:p>
                <a:pPr marL="0" indent="0">
                  <a:buNone/>
                </a:pPr>
                <a:r>
                  <a:rPr lang="en-US" altLang="zh-TW" dirty="0" smtClean="0">
                    <a:latin typeface="微軟正黑體" panose="020B0604030504040204" pitchFamily="34" charset="-120"/>
                    <a:ea typeface="微軟正黑體" panose="020B0604030504040204" pitchFamily="34" charset="-120"/>
                  </a:rPr>
                  <a:t>When the value of assets can jump discretely, multiple </a:t>
                </a:r>
                <a:r>
                  <a:rPr lang="en-US" altLang="zh-TW" dirty="0" err="1" smtClean="0">
                    <a:latin typeface="微軟正黑體" panose="020B0604030504040204" pitchFamily="34" charset="-120"/>
                    <a:ea typeface="微軟正黑體" panose="020B0604030504040204" pitchFamily="34" charset="-120"/>
                  </a:rPr>
                  <a:t>equilibria</a:t>
                </a:r>
                <a:r>
                  <a:rPr lang="en-US" altLang="zh-TW" dirty="0" smtClean="0">
                    <a:latin typeface="微軟正黑體" panose="020B0604030504040204" pitchFamily="34" charset="-120"/>
                    <a:ea typeface="微軟正黑體" panose="020B0604030504040204" pitchFamily="34" charset="-120"/>
                  </a:rPr>
                  <a:t> remain an issue.</a:t>
                </a:r>
                <a:endParaRPr lang="en-US" altLang="zh-TW" dirty="0">
                  <a:latin typeface="微軟正黑體" panose="020B0604030504040204" pitchFamily="34" charset="-120"/>
                  <a:ea typeface="微軟正黑體" panose="020B0604030504040204" pitchFamily="34" charset="-120"/>
                </a:endParaRPr>
              </a:p>
              <a:p>
                <a:pPr marL="0" indent="0">
                  <a:buNone/>
                </a:pPr>
                <a:endParaRPr lang="zh-TW" altLang="en-US" dirty="0">
                  <a:latin typeface="微軟正黑體" panose="020B0604030504040204" pitchFamily="34" charset="-120"/>
                  <a:ea typeface="微軟正黑體" panose="020B0604030504040204" pitchFamily="34" charset="-120"/>
                </a:endParaRPr>
              </a:p>
            </p:txBody>
          </p:sp>
        </mc:Choice>
        <mc:Fallback>
          <p:sp>
            <p:nvSpPr>
              <p:cNvPr id="3" name="內容版面配置區 2"/>
              <p:cNvSpPr>
                <a:spLocks noGrp="1" noRot="1" noChangeAspect="1" noMove="1" noResize="1" noEditPoints="1" noAdjustHandles="1" noChangeArrowheads="1" noChangeShapeType="1" noTextEdit="1"/>
              </p:cNvSpPr>
              <p:nvPr>
                <p:ph idx="1"/>
              </p:nvPr>
            </p:nvSpPr>
            <p:spPr>
              <a:blipFill rotWithShape="0">
                <a:blip r:embed="rId2"/>
                <a:stretch>
                  <a:fillRect l="-1043" t="-2101" b="-3641"/>
                </a:stretch>
              </a:blipFill>
            </p:spPr>
            <p:txBody>
              <a:bodyPr/>
              <a:lstStyle/>
              <a:p>
                <a:r>
                  <a:rPr lang="zh-TW" altLang="en-US">
                    <a:noFill/>
                  </a:rPr>
                  <a:t> </a:t>
                </a:r>
              </a:p>
            </p:txBody>
          </p:sp>
        </mc:Fallback>
      </mc:AlternateContent>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Multiple </a:t>
            </a:r>
            <a:r>
              <a:rPr lang="en-US" altLang="zh-TW" b="1" dirty="0" err="1" smtClean="0"/>
              <a:t>Equilibria</a:t>
            </a:r>
            <a:endParaRPr lang="en-US" altLang="zh-TW" b="1" dirty="0"/>
          </a:p>
        </p:txBody>
      </p:sp>
    </p:spTree>
    <p:extLst>
      <p:ext uri="{BB962C8B-B14F-4D97-AF65-F5344CB8AC3E}">
        <p14:creationId xmlns:p14="http://schemas.microsoft.com/office/powerpoint/2010/main" val="1651716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marL="0" indent="0">
              <a:buNone/>
            </a:pPr>
            <a:r>
              <a:rPr lang="en-US" altLang="zh-TW" dirty="0"/>
              <a:t>Delta-hedging refers to a situation where a trader holds a position in a </a:t>
            </a:r>
            <a:r>
              <a:rPr lang="en-US" altLang="zh-TW" dirty="0" smtClean="0"/>
              <a:t>contingent claim </a:t>
            </a:r>
            <a:r>
              <a:rPr lang="en-US" altLang="zh-TW" dirty="0"/>
              <a:t>and hedges that claim using the underlying </a:t>
            </a:r>
            <a:r>
              <a:rPr lang="en-US" altLang="zh-TW" dirty="0" smtClean="0"/>
              <a:t>asset.</a:t>
            </a:r>
          </a:p>
          <a:p>
            <a:pPr marL="0" indent="0">
              <a:buNone/>
            </a:pPr>
            <a:r>
              <a:rPr lang="en-US" altLang="zh-TW" dirty="0" smtClean="0"/>
              <a:t>For </a:t>
            </a:r>
            <a:r>
              <a:rPr lang="en-US" altLang="zh-TW" dirty="0"/>
              <a:t>example, the </a:t>
            </a:r>
            <a:r>
              <a:rPr lang="en-US" altLang="zh-TW" dirty="0" smtClean="0"/>
              <a:t>owner of </a:t>
            </a:r>
            <a:r>
              <a:rPr lang="en-US" altLang="zh-TW" dirty="0"/>
              <a:t>a convertible bond could short a particular number of shares to hedge </a:t>
            </a:r>
            <a:r>
              <a:rPr lang="en-US" altLang="zh-TW" dirty="0" smtClean="0"/>
              <a:t>the bond.</a:t>
            </a:r>
          </a:p>
          <a:p>
            <a:pPr marL="0" indent="0">
              <a:buNone/>
            </a:pPr>
            <a:endParaRPr lang="en-US" altLang="zh-TW" dirty="0"/>
          </a:p>
          <a:p>
            <a:pPr marL="0" indent="0">
              <a:buNone/>
            </a:pPr>
            <a:r>
              <a:rPr lang="en-US" altLang="zh-TW" dirty="0" smtClean="0"/>
              <a:t>Short-selling has cost and the possibility of jumps reduces the effectiveness of delta-hedging.</a:t>
            </a:r>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Delta-Hedging</a:t>
            </a:r>
          </a:p>
        </p:txBody>
      </p:sp>
    </p:spTree>
    <p:extLst>
      <p:ext uri="{BB962C8B-B14F-4D97-AF65-F5344CB8AC3E}">
        <p14:creationId xmlns:p14="http://schemas.microsoft.com/office/powerpoint/2010/main" val="29357631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marL="0" indent="0">
              <a:buNone/>
            </a:pPr>
            <a:r>
              <a:rPr lang="en-US" altLang="zh-TW" dirty="0"/>
              <a:t>Any contingent capital scheme can fail. The language of statistical </a:t>
            </a:r>
            <a:r>
              <a:rPr lang="en-US" altLang="zh-TW" dirty="0" smtClean="0"/>
              <a:t>hypothesis testing </a:t>
            </a:r>
            <a:r>
              <a:rPr lang="en-US" altLang="zh-TW" dirty="0"/>
              <a:t>provides terminology for a discussion of failure.</a:t>
            </a:r>
            <a:endParaRPr lang="en-US" altLang="zh-TW" dirty="0" smtClean="0"/>
          </a:p>
          <a:p>
            <a:pPr marL="0" indent="0">
              <a:buNone/>
            </a:pPr>
            <a:endParaRPr lang="en-US" altLang="zh-TW" dirty="0" smtClean="0"/>
          </a:p>
          <a:p>
            <a:r>
              <a:rPr lang="en-US" altLang="zh-TW" dirty="0" smtClean="0"/>
              <a:t>Type I Errors</a:t>
            </a:r>
          </a:p>
          <a:p>
            <a:pPr marL="457200" lvl="1" indent="0">
              <a:buNone/>
            </a:pPr>
            <a:r>
              <a:rPr lang="en-US" altLang="zh-TW" dirty="0"/>
              <a:t>C</a:t>
            </a:r>
            <a:r>
              <a:rPr lang="en-US" altLang="zh-TW" dirty="0" smtClean="0"/>
              <a:t>ontingent capital converts when capital is not required</a:t>
            </a:r>
          </a:p>
          <a:p>
            <a:r>
              <a:rPr lang="en-US" altLang="zh-TW" dirty="0" smtClean="0"/>
              <a:t>Type </a:t>
            </a:r>
            <a:r>
              <a:rPr lang="en-US" altLang="zh-TW" dirty="0"/>
              <a:t>II </a:t>
            </a:r>
            <a:r>
              <a:rPr lang="en-US" altLang="zh-TW" dirty="0" smtClean="0"/>
              <a:t>Errors (more concerning)</a:t>
            </a:r>
            <a:endParaRPr lang="en-US" altLang="zh-TW" dirty="0"/>
          </a:p>
          <a:p>
            <a:pPr marL="457200" lvl="1" indent="0">
              <a:buNone/>
            </a:pPr>
            <a:r>
              <a:rPr lang="en-US" altLang="zh-TW" dirty="0" smtClean="0"/>
              <a:t>Contingent </a:t>
            </a:r>
            <a:r>
              <a:rPr lang="en-US" altLang="zh-TW" dirty="0"/>
              <a:t>capital does not convert when the bank requires capital</a:t>
            </a:r>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Type I and Type II Errors</a:t>
            </a:r>
          </a:p>
        </p:txBody>
      </p:sp>
    </p:spTree>
    <p:extLst>
      <p:ext uri="{BB962C8B-B14F-4D97-AF65-F5344CB8AC3E}">
        <p14:creationId xmlns:p14="http://schemas.microsoft.com/office/powerpoint/2010/main" val="1996653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marL="0" indent="0">
              <a:buNone/>
            </a:pPr>
            <a:r>
              <a:rPr lang="en-US" altLang="zh-TW" dirty="0"/>
              <a:t>The bank should be able to repurchase the newly converted shares and fund this repurchase with a new issue of contingent capital or other </a:t>
            </a:r>
            <a:r>
              <a:rPr lang="en-US" altLang="zh-TW" dirty="0" smtClean="0"/>
              <a:t>security.</a:t>
            </a:r>
          </a:p>
          <a:p>
            <a:pPr marL="0" indent="0">
              <a:buNone/>
            </a:pPr>
            <a:r>
              <a:rPr lang="en-US" altLang="zh-TW" dirty="0" smtClean="0"/>
              <a:t>Transactions that </a:t>
            </a:r>
            <a:r>
              <a:rPr lang="en-US" altLang="zh-TW" dirty="0"/>
              <a:t>unwind a conversion will carry </a:t>
            </a:r>
            <a:r>
              <a:rPr lang="en-US" altLang="zh-TW" u="sng" dirty="0"/>
              <a:t>transaction costs</a:t>
            </a:r>
            <a:r>
              <a:rPr lang="en-US" altLang="zh-TW" dirty="0"/>
              <a:t>, but it is not necessary </a:t>
            </a:r>
            <a:r>
              <a:rPr lang="en-US" altLang="zh-TW" dirty="0" smtClean="0"/>
              <a:t>for the </a:t>
            </a:r>
            <a:r>
              <a:rPr lang="en-US" altLang="zh-TW" dirty="0"/>
              <a:t>bank to undo the conversion immediately.</a:t>
            </a:r>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Type </a:t>
            </a:r>
            <a:r>
              <a:rPr lang="en-US" altLang="zh-TW" b="1" dirty="0" smtClean="0"/>
              <a:t>I Errors</a:t>
            </a:r>
            <a:endParaRPr lang="en-US" altLang="zh-TW" b="1" dirty="0"/>
          </a:p>
        </p:txBody>
      </p:sp>
    </p:spTree>
    <p:extLst>
      <p:ext uri="{BB962C8B-B14F-4D97-AF65-F5344CB8AC3E}">
        <p14:creationId xmlns:p14="http://schemas.microsoft.com/office/powerpoint/2010/main" val="2397147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838199" y="1825625"/>
            <a:ext cx="11036121" cy="4351338"/>
          </a:xfrm>
        </p:spPr>
        <p:txBody>
          <a:bodyPr/>
          <a:lstStyle/>
          <a:p>
            <a:pPr marL="0" indent="0">
              <a:buNone/>
            </a:pPr>
            <a:r>
              <a:rPr lang="en-US" altLang="zh-TW" dirty="0"/>
              <a:t>For a market-based </a:t>
            </a:r>
            <a:r>
              <a:rPr lang="en-US" altLang="zh-TW" dirty="0" smtClean="0"/>
              <a:t>trigger, </a:t>
            </a:r>
            <a:r>
              <a:rPr lang="en-US" altLang="zh-TW" dirty="0"/>
              <a:t>there are at least two obvious failure scenarios</a:t>
            </a:r>
            <a:r>
              <a:rPr lang="en-US" altLang="zh-TW" dirty="0" smtClean="0"/>
              <a:t>:</a:t>
            </a:r>
          </a:p>
          <a:p>
            <a:r>
              <a:rPr lang="en-US" altLang="zh-TW" dirty="0"/>
              <a:t>Markets might shut down, so that no equity price is observable. </a:t>
            </a:r>
            <a:r>
              <a:rPr lang="en-US" altLang="zh-TW" dirty="0" smtClean="0"/>
              <a:t>This contingency </a:t>
            </a:r>
            <a:r>
              <a:rPr lang="en-US" altLang="zh-TW" dirty="0"/>
              <a:t>would need to be dealt with at the outset in the </a:t>
            </a:r>
            <a:r>
              <a:rPr lang="en-US" altLang="zh-TW" dirty="0" smtClean="0"/>
              <a:t>contingent capital documentation.</a:t>
            </a:r>
          </a:p>
          <a:p>
            <a:r>
              <a:rPr lang="en-US" altLang="zh-TW" dirty="0"/>
              <a:t>The anticipation of government action to rescue the financial system could prevent share prices from falling</a:t>
            </a:r>
            <a:r>
              <a:rPr lang="en-US" altLang="zh-TW" dirty="0" smtClean="0"/>
              <a:t>.</a:t>
            </a:r>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Type </a:t>
            </a:r>
            <a:r>
              <a:rPr lang="en-US" altLang="zh-TW" b="1" dirty="0"/>
              <a:t>II </a:t>
            </a:r>
            <a:r>
              <a:rPr lang="en-US" altLang="zh-TW" b="1" dirty="0" smtClean="0"/>
              <a:t>Errors-1</a:t>
            </a:r>
            <a:endParaRPr lang="en-US" altLang="zh-TW" b="1" dirty="0"/>
          </a:p>
        </p:txBody>
      </p:sp>
    </p:spTree>
    <p:extLst>
      <p:ext uri="{BB962C8B-B14F-4D97-AF65-F5344CB8AC3E}">
        <p14:creationId xmlns:p14="http://schemas.microsoft.com/office/powerpoint/2010/main" val="2856518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43945" y="1825625"/>
            <a:ext cx="11230376" cy="4351338"/>
          </a:xfrm>
        </p:spPr>
        <p:txBody>
          <a:bodyPr/>
          <a:lstStyle/>
          <a:p>
            <a:pPr marL="0" indent="0">
              <a:buNone/>
            </a:pPr>
            <a:r>
              <a:rPr lang="en-US" altLang="zh-TW" dirty="0"/>
              <a:t>For a </a:t>
            </a:r>
            <a:r>
              <a:rPr lang="en-US" altLang="zh-TW" dirty="0" smtClean="0"/>
              <a:t>regulatory </a:t>
            </a:r>
            <a:r>
              <a:rPr lang="en-US" altLang="zh-TW" dirty="0"/>
              <a:t>trigger, </a:t>
            </a:r>
            <a:r>
              <a:rPr lang="en-US" altLang="zh-TW" dirty="0" smtClean="0"/>
              <a:t>failure scenarios include :</a:t>
            </a:r>
          </a:p>
          <a:p>
            <a:r>
              <a:rPr lang="en-US" altLang="zh-TW" dirty="0"/>
              <a:t>Regulators might fail to take prompt action. This could occur because regulators deem action unnecessary, because legislators interfere with regulation, or because regulatory squabbles create </a:t>
            </a:r>
            <a:r>
              <a:rPr lang="en-US" altLang="zh-TW" dirty="0" smtClean="0"/>
              <a:t>gridlock.</a:t>
            </a:r>
          </a:p>
          <a:p>
            <a:r>
              <a:rPr lang="en-US" altLang="zh-TW" dirty="0"/>
              <a:t>Regulatory measures might not permit action. For example, if regulatory capital is </a:t>
            </a:r>
            <a:r>
              <a:rPr lang="en-US" altLang="zh-TW" dirty="0" err="1"/>
              <a:t>mismeasured</a:t>
            </a:r>
            <a:r>
              <a:rPr lang="en-US" altLang="zh-TW" dirty="0"/>
              <a:t>, it might be impossible for regulators to act when it otherwise seems clearly desirable</a:t>
            </a:r>
            <a:r>
              <a:rPr lang="en-US" altLang="zh-TW" dirty="0" smtClean="0"/>
              <a:t>.</a:t>
            </a:r>
          </a:p>
          <a:p>
            <a:r>
              <a:rPr lang="en-US" altLang="zh-TW" dirty="0"/>
              <a:t>Regulatory action could take time</a:t>
            </a:r>
            <a:endParaRPr lang="en-US" altLang="zh-TW" dirty="0" smtClean="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Type </a:t>
            </a:r>
            <a:r>
              <a:rPr lang="en-US" altLang="zh-TW" b="1" dirty="0"/>
              <a:t>II </a:t>
            </a:r>
            <a:r>
              <a:rPr lang="en-US" altLang="zh-TW" b="1" dirty="0" smtClean="0"/>
              <a:t>Errors-2</a:t>
            </a:r>
            <a:endParaRPr lang="en-US" altLang="zh-TW" b="1" dirty="0"/>
          </a:p>
        </p:txBody>
      </p:sp>
    </p:spTree>
    <p:extLst>
      <p:ext uri="{BB962C8B-B14F-4D97-AF65-F5344CB8AC3E}">
        <p14:creationId xmlns:p14="http://schemas.microsoft.com/office/powerpoint/2010/main" val="3981282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en-US" altLang="zh-TW" dirty="0"/>
              <a:t>Most accounting is done periodically rather than continuously</a:t>
            </a:r>
            <a:r>
              <a:rPr lang="en-US" altLang="zh-TW" dirty="0" smtClean="0"/>
              <a:t>.</a:t>
            </a:r>
          </a:p>
          <a:p>
            <a:r>
              <a:rPr lang="en-US" altLang="zh-TW" dirty="0"/>
              <a:t>Accounting rules are subject to political </a:t>
            </a:r>
            <a:r>
              <a:rPr lang="en-US" altLang="zh-TW" dirty="0" smtClean="0"/>
              <a:t>pressure</a:t>
            </a:r>
          </a:p>
          <a:p>
            <a:r>
              <a:rPr lang="en-US" altLang="zh-TW" dirty="0"/>
              <a:t>Accounting rules are subject to arbitrage</a:t>
            </a:r>
            <a:r>
              <a:rPr lang="en-US" altLang="zh-TW" dirty="0" smtClean="0"/>
              <a:t>.</a:t>
            </a:r>
          </a:p>
          <a:p>
            <a:r>
              <a:rPr lang="en-US" altLang="zh-TW" dirty="0"/>
              <a:t>Accounting measures are often </a:t>
            </a:r>
            <a:r>
              <a:rPr lang="en-US" altLang="zh-TW" dirty="0" smtClean="0"/>
              <a:t>backward-looking</a:t>
            </a:r>
          </a:p>
          <a:p>
            <a:endParaRPr lang="en-US" altLang="zh-TW" dirty="0"/>
          </a:p>
          <a:p>
            <a:pPr marL="0" indent="0">
              <a:buNone/>
            </a:pPr>
            <a:r>
              <a:rPr lang="en-US" altLang="zh-TW" dirty="0" smtClean="0"/>
              <a:t>One way to summarize this discussion is to say that accounting system gives banks an </a:t>
            </a:r>
            <a:r>
              <a:rPr lang="en-US" altLang="zh-TW" dirty="0" err="1" smtClean="0"/>
              <a:t>option.If</a:t>
            </a:r>
            <a:r>
              <a:rPr lang="en-US" altLang="zh-TW" dirty="0" smtClean="0"/>
              <a:t> they are unhappy with the outcome in a particular state of nature, it’s possible for them to lobby both regulatory and accounting authorities.</a:t>
            </a:r>
            <a:endParaRPr lang="zh-TW" altLang="en-US" dirty="0"/>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The Use of Accounting Measures</a:t>
            </a:r>
          </a:p>
        </p:txBody>
      </p:sp>
    </p:spTree>
    <p:extLst>
      <p:ext uri="{BB962C8B-B14F-4D97-AF65-F5344CB8AC3E}">
        <p14:creationId xmlns:p14="http://schemas.microsoft.com/office/powerpoint/2010/main" val="11540121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p:cNvSpPr>
                <a:spLocks noGrp="1"/>
              </p:cNvSpPr>
              <p:nvPr>
                <p:ph idx="1"/>
              </p:nvPr>
            </p:nvSpPr>
            <p:spPr/>
            <p:txBody>
              <a:bodyPr>
                <a:normAutofit/>
              </a:bodyPr>
              <a:lstStyle/>
              <a:p>
                <a:r>
                  <a:rPr lang="en-US" altLang="zh-TW" sz="3600" dirty="0" smtClean="0"/>
                  <a:t>Assumption</a:t>
                </a:r>
              </a:p>
              <a:p>
                <a:r>
                  <a:rPr lang="en-US" altLang="zh-TW" sz="3600" dirty="0" smtClean="0"/>
                  <a:t>Determining the yield premium , </a:t>
                </a:r>
                <a14:m>
                  <m:oMath xmlns:m="http://schemas.openxmlformats.org/officeDocument/2006/math">
                    <m:r>
                      <a:rPr lang="zh-TW" altLang="en-US" sz="3600" i="1" smtClean="0">
                        <a:latin typeface="Cambria Math" panose="02040503050406030204" pitchFamily="18" charset="0"/>
                        <a:ea typeface="Cambria Math" panose="02040503050406030204" pitchFamily="18" charset="0"/>
                      </a:rPr>
                      <m:t>𝛼</m:t>
                    </m:r>
                  </m:oMath>
                </a14:m>
                <a:endParaRPr lang="en-US" altLang="zh-TW" sz="3600" dirty="0" smtClean="0"/>
              </a:p>
              <a:p>
                <a:r>
                  <a:rPr lang="en-US" altLang="zh-TW" sz="3600" dirty="0"/>
                  <a:t>Illustration – Table 1 &amp; Table 2</a:t>
                </a:r>
                <a:endParaRPr lang="en-US" altLang="zh-TW" sz="3600" dirty="0" smtClean="0"/>
              </a:p>
            </p:txBody>
          </p:sp>
        </mc:Choice>
        <mc:Fallback xmlns="">
          <p:sp>
            <p:nvSpPr>
              <p:cNvPr id="3" name="內容版面配置區 2"/>
              <p:cNvSpPr>
                <a:spLocks noGrp="1" noRot="1" noChangeAspect="1" noMove="1" noResize="1" noEditPoints="1" noAdjustHandles="1" noChangeArrowheads="1" noChangeShapeType="1" noTextEdit="1"/>
              </p:cNvSpPr>
              <p:nvPr>
                <p:ph idx="1"/>
              </p:nvPr>
            </p:nvSpPr>
            <p:spPr>
              <a:blipFill rotWithShape="0">
                <a:blip r:embed="rId2"/>
                <a:stretch>
                  <a:fillRect l="-1623" t="-3361"/>
                </a:stretch>
              </a:blipFill>
            </p:spPr>
            <p:txBody>
              <a:bodyPr/>
              <a:lstStyle/>
              <a:p>
                <a:r>
                  <a:rPr lang="zh-TW" altLang="en-US">
                    <a:noFill/>
                  </a:rPr>
                  <a:t> </a:t>
                </a:r>
              </a:p>
            </p:txBody>
          </p:sp>
        </mc:Fallback>
      </mc:AlternateContent>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Pricing Example – </a:t>
            </a:r>
            <a:r>
              <a:rPr lang="en-US" altLang="zh-TW" sz="3200" b="1" dirty="0" smtClean="0"/>
              <a:t>Pricing the Contingency Convertible</a:t>
            </a:r>
            <a:endParaRPr lang="en-US" altLang="zh-TW" sz="3200" b="1" dirty="0"/>
          </a:p>
        </p:txBody>
      </p:sp>
    </p:spTree>
    <p:extLst>
      <p:ext uri="{BB962C8B-B14F-4D97-AF65-F5344CB8AC3E}">
        <p14:creationId xmlns:p14="http://schemas.microsoft.com/office/powerpoint/2010/main" val="32717680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p:cNvSpPr>
                <a:spLocks noGrp="1"/>
              </p:cNvSpPr>
              <p:nvPr>
                <p:ph idx="1"/>
              </p:nvPr>
            </p:nvSpPr>
            <p:spPr>
              <a:xfrm>
                <a:off x="838200" y="1825625"/>
                <a:ext cx="11049000" cy="4351338"/>
              </a:xfrm>
            </p:spPr>
            <p:txBody>
              <a:bodyPr>
                <a:normAutofit/>
              </a:bodyPr>
              <a:lstStyle/>
              <a:p>
                <a:r>
                  <a:rPr lang="en-US" altLang="zh-TW" sz="3600" dirty="0" smtClean="0"/>
                  <a:t>Stock Price </a:t>
                </a:r>
                <a14:m>
                  <m:oMath xmlns:m="http://schemas.openxmlformats.org/officeDocument/2006/math">
                    <m:r>
                      <a:rPr lang="en-US" altLang="zh-TW" sz="3600" b="0" i="0" smtClean="0">
                        <a:latin typeface="Cambria Math" panose="02040503050406030204" pitchFamily="18" charset="0"/>
                      </a:rPr>
                      <m:t>,</m:t>
                    </m:r>
                    <m:r>
                      <a:rPr lang="zh-TW" altLang="en-US" sz="3600" i="1" smtClean="0">
                        <a:latin typeface="Cambria Math" panose="02040503050406030204" pitchFamily="18" charset="0"/>
                      </a:rPr>
                      <m:t>𝒮</m:t>
                    </m:r>
                    <m:d>
                      <m:dPr>
                        <m:ctrlPr>
                          <a:rPr lang="en-US" altLang="zh-TW" sz="3600" b="0" i="1" smtClean="0">
                            <a:latin typeface="Cambria Math" panose="02040503050406030204" pitchFamily="18" charset="0"/>
                          </a:rPr>
                        </m:ctrlPr>
                      </m:dPr>
                      <m:e>
                        <m:r>
                          <a:rPr lang="en-US" altLang="zh-TW" sz="3600" b="0" i="1" smtClean="0">
                            <a:latin typeface="Cambria Math" panose="02040503050406030204" pitchFamily="18" charset="0"/>
                          </a:rPr>
                          <m:t>𝑡</m:t>
                        </m:r>
                      </m:e>
                    </m:d>
                    <m:r>
                      <a:rPr lang="en-US" altLang="zh-TW" sz="3600" b="0" i="1" smtClean="0">
                        <a:latin typeface="Cambria Math" panose="02040503050406030204" pitchFamily="18" charset="0"/>
                      </a:rPr>
                      <m:t> ,</m:t>
                    </m:r>
                  </m:oMath>
                </a14:m>
                <a:r>
                  <a:rPr lang="en-US" altLang="zh-TW" sz="3600" dirty="0" smtClean="0"/>
                  <a:t> follows a jump-diffusion process</a:t>
                </a:r>
              </a:p>
              <a:p>
                <a:pPr marL="457200" lvl="1" indent="0">
                  <a:buNone/>
                </a:pPr>
                <a14:m>
                  <m:oMathPara xmlns:m="http://schemas.openxmlformats.org/officeDocument/2006/math">
                    <m:oMathParaPr>
                      <m:jc m:val="left"/>
                    </m:oMathParaPr>
                    <m:oMath xmlns:m="http://schemas.openxmlformats.org/officeDocument/2006/math">
                      <m:r>
                        <a:rPr lang="zh-TW" altLang="en-US" sz="3200" i="1">
                          <a:latin typeface="Cambria Math" panose="02040503050406030204" pitchFamily="18" charset="0"/>
                        </a:rPr>
                        <m:t>𝒹𝒮</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en-US" altLang="zh-TW" sz="3200" b="0" i="1" smtClean="0">
                          <a:latin typeface="Cambria Math" panose="02040503050406030204" pitchFamily="18" charset="0"/>
                        </a:rPr>
                        <m:t>=</m:t>
                      </m:r>
                      <m:d>
                        <m:dPr>
                          <m:ctrlPr>
                            <a:rPr lang="en-US" altLang="zh-TW" sz="3200" b="0" i="1" smtClean="0">
                              <a:latin typeface="Cambria Math" panose="02040503050406030204" pitchFamily="18" charset="0"/>
                            </a:rPr>
                          </m:ctrlPr>
                        </m:dPr>
                        <m:e>
                          <m:sSub>
                            <m:sSubPr>
                              <m:ctrlPr>
                                <a:rPr lang="en-US" altLang="zh-TW" sz="3200" b="0" i="1" smtClean="0">
                                  <a:latin typeface="Cambria Math" panose="02040503050406030204" pitchFamily="18" charset="0"/>
                                </a:rPr>
                              </m:ctrlPr>
                            </m:sSubPr>
                            <m:e>
                              <m:r>
                                <a:rPr lang="zh-TW" altLang="en-US" sz="3200" b="0" i="1" smtClean="0">
                                  <a:latin typeface="Cambria Math" panose="02040503050406030204" pitchFamily="18" charset="0"/>
                                  <a:ea typeface="Cambria Math" panose="02040503050406030204" pitchFamily="18" charset="0"/>
                                </a:rPr>
                                <m:t>𝛼</m:t>
                              </m:r>
                            </m:e>
                            <m:sub>
                              <m:r>
                                <a:rPr lang="zh-TW" altLang="en-US" sz="3200" b="0" i="1" smtClean="0">
                                  <a:latin typeface="Cambria Math" panose="02040503050406030204" pitchFamily="18" charset="0"/>
                                </a:rPr>
                                <m:t>𝒮</m:t>
                              </m:r>
                            </m:sub>
                          </m:sSub>
                          <m:r>
                            <a:rPr lang="en-US" altLang="zh-TW" sz="3200" b="0" i="1" smtClean="0">
                              <a:latin typeface="Cambria Math" panose="02040503050406030204" pitchFamily="18" charset="0"/>
                            </a:rPr>
                            <m:t>+</m:t>
                          </m:r>
                          <m:r>
                            <a:rPr lang="zh-TW" altLang="en-US" sz="3200" b="0" i="1" smtClean="0">
                              <a:latin typeface="Cambria Math" panose="02040503050406030204" pitchFamily="18" charset="0"/>
                            </a:rPr>
                            <m:t>𝜆</m:t>
                          </m:r>
                          <m:r>
                            <a:rPr lang="en-US" altLang="zh-TW" sz="3200" b="0" i="1" smtClean="0">
                              <a:latin typeface="Cambria Math" panose="02040503050406030204" pitchFamily="18" charset="0"/>
                            </a:rPr>
                            <m:t>−</m:t>
                          </m:r>
                          <m:sSub>
                            <m:sSubPr>
                              <m:ctrlPr>
                                <a:rPr lang="en-US" altLang="zh-TW" sz="3200" b="0" i="1" smtClean="0">
                                  <a:latin typeface="Cambria Math" panose="02040503050406030204" pitchFamily="18" charset="0"/>
                                </a:rPr>
                              </m:ctrlPr>
                            </m:sSubPr>
                            <m:e>
                              <m:r>
                                <a:rPr lang="zh-TW" altLang="en-US" sz="3200" b="0" i="1" smtClean="0">
                                  <a:latin typeface="Cambria Math" panose="02040503050406030204" pitchFamily="18" charset="0"/>
                                </a:rPr>
                                <m:t>𝛿</m:t>
                              </m:r>
                            </m:e>
                            <m:sub>
                              <m:r>
                                <a:rPr lang="zh-TW" altLang="en-US" sz="3200" i="1">
                                  <a:latin typeface="Cambria Math" panose="02040503050406030204" pitchFamily="18" charset="0"/>
                                </a:rPr>
                                <m:t>𝒮</m:t>
                              </m:r>
                            </m:sub>
                          </m:sSub>
                        </m:e>
                      </m:d>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zh-TW" altLang="en-US" sz="3200" i="1">
                          <a:latin typeface="Cambria Math" panose="02040503050406030204" pitchFamily="18" charset="0"/>
                        </a:rPr>
                        <m:t>𝒹</m:t>
                      </m:r>
                      <m:r>
                        <a:rPr lang="en-US" altLang="zh-TW" sz="3200" b="0" i="1" smtClean="0">
                          <a:latin typeface="Cambria Math" panose="02040503050406030204" pitchFamily="18" charset="0"/>
                        </a:rPr>
                        <m:t>𝑡</m:t>
                      </m:r>
                      <m:r>
                        <a:rPr lang="en-US" altLang="zh-TW" sz="3200" b="0" i="1" smtClean="0">
                          <a:latin typeface="Cambria Math" panose="02040503050406030204" pitchFamily="18" charset="0"/>
                        </a:rPr>
                        <m:t>+</m:t>
                      </m:r>
                      <m:sSub>
                        <m:sSubPr>
                          <m:ctrlPr>
                            <a:rPr lang="en-US" altLang="zh-TW" sz="3200" b="0" i="1" smtClean="0">
                              <a:latin typeface="Cambria Math" panose="02040503050406030204" pitchFamily="18" charset="0"/>
                            </a:rPr>
                          </m:ctrlPr>
                        </m:sSubPr>
                        <m:e>
                          <m:r>
                            <a:rPr lang="zh-TW" altLang="en-US" sz="3200" b="0" i="1" smtClean="0">
                              <a:latin typeface="Cambria Math" panose="02040503050406030204" pitchFamily="18" charset="0"/>
                            </a:rPr>
                            <m:t>𝜎</m:t>
                          </m:r>
                        </m:e>
                        <m:sub>
                          <m:r>
                            <a:rPr lang="zh-TW" altLang="en-US" sz="3200" i="1">
                              <a:latin typeface="Cambria Math" panose="02040503050406030204" pitchFamily="18" charset="0"/>
                            </a:rPr>
                            <m:t>𝒮</m:t>
                          </m:r>
                        </m:sub>
                      </m:sSub>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zh-TW" altLang="en-US" sz="3200" i="1">
                          <a:latin typeface="Cambria Math" panose="02040503050406030204" pitchFamily="18" charset="0"/>
                        </a:rPr>
                        <m:t>𝒹</m:t>
                      </m:r>
                      <m:sSub>
                        <m:sSubPr>
                          <m:ctrlPr>
                            <a:rPr lang="en-US" altLang="zh-TW" sz="3200" i="1" smtClean="0">
                              <a:latin typeface="Cambria Math" panose="02040503050406030204" pitchFamily="18" charset="0"/>
                            </a:rPr>
                          </m:ctrlPr>
                        </m:sSubPr>
                        <m:e>
                          <m:r>
                            <a:rPr lang="zh-TW" altLang="en-US" sz="3200" i="1" smtClean="0">
                              <a:latin typeface="Cambria Math" panose="02040503050406030204" pitchFamily="18" charset="0"/>
                            </a:rPr>
                            <m:t>𝒵</m:t>
                          </m:r>
                        </m:e>
                        <m:sub>
                          <m:r>
                            <a:rPr lang="zh-TW" altLang="en-US" sz="3200" i="1" smtClean="0">
                              <a:latin typeface="Cambria Math" panose="02040503050406030204" pitchFamily="18" charset="0"/>
                            </a:rPr>
                            <m:t>𝒮</m:t>
                          </m:r>
                        </m:sub>
                      </m:sSub>
                      <m:r>
                        <a:rPr lang="en-US" altLang="zh-TW" sz="3200" b="0" i="1" smtClean="0">
                          <a:latin typeface="Cambria Math" panose="02040503050406030204" pitchFamily="18" charset="0"/>
                        </a:rPr>
                        <m:t>−</m:t>
                      </m:r>
                      <m:r>
                        <a:rPr lang="zh-TW" altLang="en-US" sz="3200" i="1">
                          <a:latin typeface="Cambria Math" panose="02040503050406030204" pitchFamily="18" charset="0"/>
                        </a:rPr>
                        <m:t>𝒹</m:t>
                      </m:r>
                      <m:r>
                        <a:rPr lang="zh-TW" altLang="en-US" sz="3200" i="1" smtClean="0">
                          <a:latin typeface="Cambria Math" panose="02040503050406030204" pitchFamily="18" charset="0"/>
                        </a:rPr>
                        <m:t>𝓆</m:t>
                      </m:r>
                      <m:r>
                        <a:rPr lang="zh-TW" altLang="en-US" sz="3200" i="1" smtClean="0">
                          <a:solidFill>
                            <a:srgbClr val="FF0000"/>
                          </a:solidFill>
                          <a:latin typeface="Cambria Math" panose="02040503050406030204" pitchFamily="18" charset="0"/>
                        </a:rPr>
                        <m:t>𝒮</m:t>
                      </m:r>
                      <m:d>
                        <m:dPr>
                          <m:ctrlPr>
                            <a:rPr lang="en-US" altLang="zh-TW" sz="3200" i="1">
                              <a:solidFill>
                                <a:srgbClr val="FF0000"/>
                              </a:solidFill>
                              <a:latin typeface="Cambria Math" panose="02040503050406030204" pitchFamily="18" charset="0"/>
                            </a:rPr>
                          </m:ctrlPr>
                        </m:dPr>
                        <m:e>
                          <m:r>
                            <a:rPr lang="en-US" altLang="zh-TW" sz="3200" i="1">
                              <a:solidFill>
                                <a:srgbClr val="FF0000"/>
                              </a:solidFill>
                              <a:latin typeface="Cambria Math" panose="02040503050406030204" pitchFamily="18" charset="0"/>
                            </a:rPr>
                            <m:t>𝑡</m:t>
                          </m:r>
                        </m:e>
                      </m:d>
                    </m:oMath>
                  </m:oMathPara>
                </a14:m>
                <a:endParaRPr lang="en-US" altLang="zh-TW" sz="3200" dirty="0" smtClean="0"/>
              </a:p>
              <a:p>
                <a:pPr marL="457200" lvl="1" indent="0">
                  <a:buNone/>
                </a:pPr>
                <a14:m>
                  <m:oMath xmlns:m="http://schemas.openxmlformats.org/officeDocument/2006/math">
                    <m:r>
                      <a:rPr lang="zh-TW" altLang="en-US" sz="3200" i="1">
                        <a:latin typeface="Cambria Math" panose="02040503050406030204" pitchFamily="18" charset="0"/>
                      </a:rPr>
                      <m:t>𝒹𝓆</m:t>
                    </m:r>
                  </m:oMath>
                </a14:m>
                <a:r>
                  <a:rPr lang="en-US" altLang="zh-TW" sz="3200" dirty="0" smtClean="0"/>
                  <a:t> is a Poisson process with intensity</a:t>
                </a:r>
                <a14:m>
                  <m:oMath xmlns:m="http://schemas.openxmlformats.org/officeDocument/2006/math">
                    <m:r>
                      <a:rPr lang="en-US" altLang="zh-TW" sz="3200" b="0" i="0" smtClean="0">
                        <a:latin typeface="Cambria Math" panose="02040503050406030204" pitchFamily="18" charset="0"/>
                      </a:rPr>
                      <m:t> </m:t>
                    </m:r>
                    <m:r>
                      <a:rPr lang="zh-TW" altLang="en-US" sz="3200" i="1">
                        <a:latin typeface="Cambria Math" panose="02040503050406030204" pitchFamily="18" charset="0"/>
                      </a:rPr>
                      <m:t>𝜆</m:t>
                    </m:r>
                    <m:r>
                      <a:rPr lang="zh-TW" altLang="en-US" sz="3200" i="1">
                        <a:latin typeface="Cambria Math" panose="02040503050406030204" pitchFamily="18" charset="0"/>
                      </a:rPr>
                      <m:t>𝒹</m:t>
                    </m:r>
                    <m:r>
                      <a:rPr lang="en-US" altLang="zh-TW" sz="3200" i="1">
                        <a:latin typeface="Cambria Math" panose="02040503050406030204" pitchFamily="18" charset="0"/>
                      </a:rPr>
                      <m:t>𝑡</m:t>
                    </m:r>
                  </m:oMath>
                </a14:m>
                <a:endParaRPr lang="en-US" altLang="zh-TW" sz="3200" dirty="0"/>
              </a:p>
              <a:p>
                <a:r>
                  <a:rPr lang="en-US" altLang="zh-TW" sz="3600" dirty="0" smtClean="0"/>
                  <a:t>Index Price , </a:t>
                </a:r>
                <a14:m>
                  <m:oMath xmlns:m="http://schemas.openxmlformats.org/officeDocument/2006/math">
                    <m:r>
                      <a:rPr lang="zh-TW" altLang="en-US" sz="3600" i="1" smtClean="0">
                        <a:latin typeface="Cambria Math" panose="02040503050406030204" pitchFamily="18" charset="0"/>
                      </a:rPr>
                      <m:t>𝒬</m:t>
                    </m:r>
                    <m:d>
                      <m:dPr>
                        <m:ctrlPr>
                          <a:rPr lang="en-US" altLang="zh-TW" sz="3600" b="0" i="1" smtClean="0">
                            <a:latin typeface="Cambria Math" panose="02040503050406030204" pitchFamily="18" charset="0"/>
                          </a:rPr>
                        </m:ctrlPr>
                      </m:dPr>
                      <m:e>
                        <m:r>
                          <a:rPr lang="en-US" altLang="zh-TW" sz="3600" b="0" i="1" smtClean="0">
                            <a:latin typeface="Cambria Math" panose="02040503050406030204" pitchFamily="18" charset="0"/>
                          </a:rPr>
                          <m:t>𝑡</m:t>
                        </m:r>
                      </m:e>
                    </m:d>
                    <m:r>
                      <a:rPr lang="en-US" altLang="zh-TW" sz="3600" b="0" i="1" smtClean="0">
                        <a:latin typeface="Cambria Math" panose="02040503050406030204" pitchFamily="18" charset="0"/>
                      </a:rPr>
                      <m:t>, </m:t>
                    </m:r>
                  </m:oMath>
                </a14:m>
                <a:r>
                  <a:rPr lang="en-US" altLang="zh-TW" sz="3600" dirty="0" smtClean="0"/>
                  <a:t>follows the process</a:t>
                </a:r>
              </a:p>
              <a:p>
                <a:pPr marL="457200" lvl="1" indent="0">
                  <a:buNone/>
                </a:pPr>
                <a14:m>
                  <m:oMathPara xmlns:m="http://schemas.openxmlformats.org/officeDocument/2006/math">
                    <m:oMathParaPr>
                      <m:jc m:val="left"/>
                    </m:oMathParaPr>
                    <m:oMath xmlns:m="http://schemas.openxmlformats.org/officeDocument/2006/math">
                      <m:r>
                        <a:rPr lang="zh-TW" altLang="en-US" sz="3200" i="1">
                          <a:latin typeface="Cambria Math" panose="02040503050406030204" pitchFamily="18" charset="0"/>
                        </a:rPr>
                        <m:t>𝒹</m:t>
                      </m:r>
                      <m:r>
                        <a:rPr lang="zh-TW" altLang="en-US" sz="3200" i="1" smtClean="0">
                          <a:latin typeface="Cambria Math" panose="02040503050406030204" pitchFamily="18" charset="0"/>
                        </a:rPr>
                        <m:t>𝒬</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en-US" altLang="zh-TW" sz="3200" i="1">
                          <a:latin typeface="Cambria Math" panose="02040503050406030204" pitchFamily="18" charset="0"/>
                        </a:rPr>
                        <m:t>=</m:t>
                      </m:r>
                      <m:d>
                        <m:dPr>
                          <m:ctrlPr>
                            <a:rPr lang="en-US" altLang="zh-TW" sz="3200" i="1">
                              <a:latin typeface="Cambria Math" panose="02040503050406030204" pitchFamily="18" charset="0"/>
                            </a:rPr>
                          </m:ctrlPr>
                        </m:dPr>
                        <m:e>
                          <m:sSub>
                            <m:sSubPr>
                              <m:ctrlPr>
                                <a:rPr lang="en-US" altLang="zh-TW" sz="3200" i="1">
                                  <a:latin typeface="Cambria Math" panose="02040503050406030204" pitchFamily="18" charset="0"/>
                                </a:rPr>
                              </m:ctrlPr>
                            </m:sSubPr>
                            <m:e>
                              <m:r>
                                <a:rPr lang="zh-TW" altLang="en-US" sz="3200" i="1">
                                  <a:latin typeface="Cambria Math" panose="02040503050406030204" pitchFamily="18" charset="0"/>
                                  <a:ea typeface="Cambria Math" panose="02040503050406030204" pitchFamily="18" charset="0"/>
                                </a:rPr>
                                <m:t>𝛼</m:t>
                              </m:r>
                            </m:e>
                            <m:sub>
                              <m:r>
                                <a:rPr lang="zh-TW" altLang="en-US" sz="3200" i="1" smtClean="0">
                                  <a:latin typeface="Cambria Math" panose="02040503050406030204" pitchFamily="18" charset="0"/>
                                </a:rPr>
                                <m:t>𝒬</m:t>
                              </m:r>
                            </m:sub>
                          </m:sSub>
                          <m:r>
                            <a:rPr lang="en-US" altLang="zh-TW" sz="3200" i="1">
                              <a:latin typeface="Cambria Math" panose="02040503050406030204" pitchFamily="18" charset="0"/>
                            </a:rPr>
                            <m:t>−</m:t>
                          </m:r>
                          <m:sSub>
                            <m:sSubPr>
                              <m:ctrlPr>
                                <a:rPr lang="en-US" altLang="zh-TW" sz="3200" i="1">
                                  <a:latin typeface="Cambria Math" panose="02040503050406030204" pitchFamily="18" charset="0"/>
                                </a:rPr>
                              </m:ctrlPr>
                            </m:sSubPr>
                            <m:e>
                              <m:r>
                                <a:rPr lang="zh-TW" altLang="en-US" sz="3200" i="1">
                                  <a:latin typeface="Cambria Math" panose="02040503050406030204" pitchFamily="18" charset="0"/>
                                </a:rPr>
                                <m:t>𝛿</m:t>
                              </m:r>
                            </m:e>
                            <m:sub>
                              <m:r>
                                <a:rPr lang="zh-TW" altLang="en-US" sz="3200" i="1">
                                  <a:latin typeface="Cambria Math" panose="02040503050406030204" pitchFamily="18" charset="0"/>
                                </a:rPr>
                                <m:t>𝒬</m:t>
                              </m:r>
                            </m:sub>
                          </m:sSub>
                        </m:e>
                      </m:d>
                      <m:r>
                        <a:rPr lang="zh-TW" altLang="en-US" sz="3200" i="1" smtClean="0">
                          <a:latin typeface="Cambria Math" panose="02040503050406030204" pitchFamily="18" charset="0"/>
                        </a:rPr>
                        <m:t>𝒬</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zh-TW" altLang="en-US" sz="3200" i="1">
                          <a:latin typeface="Cambria Math" panose="02040503050406030204" pitchFamily="18" charset="0"/>
                        </a:rPr>
                        <m:t>𝒹</m:t>
                      </m:r>
                      <m:r>
                        <a:rPr lang="en-US" altLang="zh-TW" sz="3200" i="1">
                          <a:latin typeface="Cambria Math" panose="02040503050406030204" pitchFamily="18" charset="0"/>
                        </a:rPr>
                        <m:t>𝑡</m:t>
                      </m:r>
                      <m:r>
                        <a:rPr lang="en-US" altLang="zh-TW" sz="3200" i="1">
                          <a:latin typeface="Cambria Math" panose="02040503050406030204" pitchFamily="18" charset="0"/>
                        </a:rPr>
                        <m:t>+</m:t>
                      </m:r>
                      <m:sSub>
                        <m:sSubPr>
                          <m:ctrlPr>
                            <a:rPr lang="en-US" altLang="zh-TW" sz="3200" i="1">
                              <a:latin typeface="Cambria Math" panose="02040503050406030204" pitchFamily="18" charset="0"/>
                            </a:rPr>
                          </m:ctrlPr>
                        </m:sSubPr>
                        <m:e>
                          <m:r>
                            <a:rPr lang="zh-TW" altLang="en-US" sz="3200" i="1">
                              <a:latin typeface="Cambria Math" panose="02040503050406030204" pitchFamily="18" charset="0"/>
                            </a:rPr>
                            <m:t>𝜎</m:t>
                          </m:r>
                        </m:e>
                        <m:sub>
                          <m:r>
                            <a:rPr lang="zh-TW" altLang="en-US" sz="3200" i="1" smtClean="0">
                              <a:latin typeface="Cambria Math" panose="02040503050406030204" pitchFamily="18" charset="0"/>
                            </a:rPr>
                            <m:t>𝒬</m:t>
                          </m:r>
                        </m:sub>
                      </m:sSub>
                      <m:r>
                        <a:rPr lang="zh-TW" altLang="en-US" sz="3200" i="1" smtClean="0">
                          <a:latin typeface="Cambria Math" panose="02040503050406030204" pitchFamily="18" charset="0"/>
                        </a:rPr>
                        <m:t>𝒬</m:t>
                      </m:r>
                      <m:d>
                        <m:dPr>
                          <m:ctrlPr>
                            <a:rPr lang="en-US" altLang="zh-TW" sz="3200" i="1">
                              <a:latin typeface="Cambria Math" panose="02040503050406030204" pitchFamily="18" charset="0"/>
                            </a:rPr>
                          </m:ctrlPr>
                        </m:dPr>
                        <m:e>
                          <m:r>
                            <a:rPr lang="en-US" altLang="zh-TW" sz="3200" i="1">
                              <a:latin typeface="Cambria Math" panose="02040503050406030204" pitchFamily="18" charset="0"/>
                            </a:rPr>
                            <m:t>𝑡</m:t>
                          </m:r>
                        </m:e>
                      </m:d>
                      <m:r>
                        <a:rPr lang="zh-TW" altLang="en-US" sz="3200" i="1">
                          <a:latin typeface="Cambria Math" panose="02040503050406030204" pitchFamily="18" charset="0"/>
                        </a:rPr>
                        <m:t>𝒹</m:t>
                      </m:r>
                      <m:sSub>
                        <m:sSubPr>
                          <m:ctrlPr>
                            <a:rPr lang="en-US" altLang="zh-TW" sz="3200" i="1">
                              <a:latin typeface="Cambria Math" panose="02040503050406030204" pitchFamily="18" charset="0"/>
                            </a:rPr>
                          </m:ctrlPr>
                        </m:sSubPr>
                        <m:e>
                          <m:r>
                            <a:rPr lang="zh-TW" altLang="en-US" sz="3200" i="1">
                              <a:latin typeface="Cambria Math" panose="02040503050406030204" pitchFamily="18" charset="0"/>
                            </a:rPr>
                            <m:t>𝒵</m:t>
                          </m:r>
                        </m:e>
                        <m:sub>
                          <m:r>
                            <a:rPr lang="zh-TW" altLang="en-US" sz="3200" i="1" smtClean="0">
                              <a:latin typeface="Cambria Math" panose="02040503050406030204" pitchFamily="18" charset="0"/>
                            </a:rPr>
                            <m:t>𝒬</m:t>
                          </m:r>
                        </m:sub>
                      </m:sSub>
                    </m:oMath>
                  </m:oMathPara>
                </a14:m>
                <a:endParaRPr lang="en-US" altLang="zh-TW" sz="3200" dirty="0" smtClean="0"/>
              </a:p>
              <a:p>
                <a:pPr marL="457200" lvl="1" indent="0">
                  <a:buNone/>
                </a:pPr>
                <a:endParaRPr lang="en-US" altLang="zh-TW" sz="3200" dirty="0" smtClean="0"/>
              </a:p>
              <a:p>
                <a:pPr marL="228600" lvl="1">
                  <a:spcBef>
                    <a:spcPts val="1000"/>
                  </a:spcBef>
                </a:pPr>
                <a:r>
                  <a:rPr lang="en-US" altLang="zh-TW" sz="3600" dirty="0" smtClean="0"/>
                  <a:t>The correlation between </a:t>
                </a:r>
                <a14:m>
                  <m:oMath xmlns:m="http://schemas.openxmlformats.org/officeDocument/2006/math">
                    <m:r>
                      <a:rPr lang="zh-TW" altLang="en-US" sz="3600" i="1">
                        <a:latin typeface="Cambria Math" panose="02040503050406030204" pitchFamily="18" charset="0"/>
                      </a:rPr>
                      <m:t>𝒹</m:t>
                    </m:r>
                    <m:sSub>
                      <m:sSubPr>
                        <m:ctrlPr>
                          <a:rPr lang="en-US" altLang="zh-TW" sz="3600" i="1">
                            <a:latin typeface="Cambria Math" panose="02040503050406030204" pitchFamily="18" charset="0"/>
                          </a:rPr>
                        </m:ctrlPr>
                      </m:sSubPr>
                      <m:e>
                        <m:r>
                          <a:rPr lang="zh-TW" altLang="en-US" sz="3600" i="1">
                            <a:latin typeface="Cambria Math" panose="02040503050406030204" pitchFamily="18" charset="0"/>
                          </a:rPr>
                          <m:t>𝒵</m:t>
                        </m:r>
                      </m:e>
                      <m:sub>
                        <m:r>
                          <a:rPr lang="zh-TW" altLang="en-US" sz="3600" i="1">
                            <a:latin typeface="Cambria Math" panose="02040503050406030204" pitchFamily="18" charset="0"/>
                          </a:rPr>
                          <m:t>𝒮</m:t>
                        </m:r>
                      </m:sub>
                    </m:sSub>
                  </m:oMath>
                </a14:m>
                <a:r>
                  <a:rPr lang="en-US" altLang="zh-TW" sz="3600" dirty="0" smtClean="0"/>
                  <a:t> and </a:t>
                </a:r>
                <a14:m>
                  <m:oMath xmlns:m="http://schemas.openxmlformats.org/officeDocument/2006/math">
                    <m:r>
                      <a:rPr lang="zh-TW" altLang="en-US" sz="3600" i="1">
                        <a:latin typeface="Cambria Math" panose="02040503050406030204" pitchFamily="18" charset="0"/>
                      </a:rPr>
                      <m:t>𝒹</m:t>
                    </m:r>
                    <m:sSub>
                      <m:sSubPr>
                        <m:ctrlPr>
                          <a:rPr lang="en-US" altLang="zh-TW" sz="3600" i="1">
                            <a:latin typeface="Cambria Math" panose="02040503050406030204" pitchFamily="18" charset="0"/>
                          </a:rPr>
                        </m:ctrlPr>
                      </m:sSubPr>
                      <m:e>
                        <m:r>
                          <a:rPr lang="zh-TW" altLang="en-US" sz="3600" i="1">
                            <a:latin typeface="Cambria Math" panose="02040503050406030204" pitchFamily="18" charset="0"/>
                          </a:rPr>
                          <m:t>𝒵</m:t>
                        </m:r>
                      </m:e>
                      <m:sub>
                        <m:r>
                          <a:rPr lang="zh-TW" altLang="en-US" sz="3600" i="1">
                            <a:latin typeface="Cambria Math" panose="02040503050406030204" pitchFamily="18" charset="0"/>
                          </a:rPr>
                          <m:t>𝒬</m:t>
                        </m:r>
                      </m:sub>
                    </m:sSub>
                  </m:oMath>
                </a14:m>
                <a:r>
                  <a:rPr lang="en-US" altLang="zh-TW" sz="3600" dirty="0" smtClean="0"/>
                  <a:t> is </a:t>
                </a:r>
                <a14:m>
                  <m:oMath xmlns:m="http://schemas.openxmlformats.org/officeDocument/2006/math">
                    <m:r>
                      <a:rPr lang="zh-TW" altLang="en-US" sz="3600" i="1" smtClean="0">
                        <a:latin typeface="Cambria Math" panose="02040503050406030204" pitchFamily="18" charset="0"/>
                      </a:rPr>
                      <m:t>𝜌</m:t>
                    </m:r>
                    <m:r>
                      <a:rPr lang="zh-TW" altLang="en-US" sz="3200" i="1">
                        <a:latin typeface="Cambria Math" panose="02040503050406030204" pitchFamily="18" charset="0"/>
                      </a:rPr>
                      <m:t>𝒹</m:t>
                    </m:r>
                    <m:r>
                      <a:rPr lang="en-US" altLang="zh-TW" sz="3200" i="1">
                        <a:latin typeface="Cambria Math" panose="02040503050406030204" pitchFamily="18" charset="0"/>
                      </a:rPr>
                      <m:t>𝑡</m:t>
                    </m:r>
                  </m:oMath>
                </a14:m>
                <a:endParaRPr lang="en-US" altLang="zh-TW" sz="3200" dirty="0"/>
              </a:p>
              <a:p>
                <a:pPr marL="0" indent="0">
                  <a:buNone/>
                </a:pPr>
                <a:endParaRPr lang="en-US" altLang="zh-TW" sz="3600" dirty="0" smtClean="0"/>
              </a:p>
              <a:p>
                <a:pPr marL="0" indent="0">
                  <a:buNone/>
                </a:pPr>
                <a:endParaRPr lang="en-US" altLang="zh-TW" sz="3600" dirty="0" smtClean="0"/>
              </a:p>
            </p:txBody>
          </p:sp>
        </mc:Choice>
        <mc:Fallback xmlns="">
          <p:sp>
            <p:nvSpPr>
              <p:cNvPr id="3" name="內容版面配置區 2"/>
              <p:cNvSpPr>
                <a:spLocks noGrp="1" noRot="1" noChangeAspect="1" noMove="1" noResize="1" noEditPoints="1" noAdjustHandles="1" noChangeArrowheads="1" noChangeShapeType="1" noTextEdit="1"/>
              </p:cNvSpPr>
              <p:nvPr>
                <p:ph idx="1"/>
              </p:nvPr>
            </p:nvSpPr>
            <p:spPr>
              <a:xfrm>
                <a:off x="838200" y="1825625"/>
                <a:ext cx="11049000" cy="4351338"/>
              </a:xfrm>
              <a:blipFill rotWithShape="0">
                <a:blip r:embed="rId2"/>
                <a:stretch>
                  <a:fillRect l="-1545" t="-3361"/>
                </a:stretch>
              </a:blipFill>
            </p:spPr>
            <p:txBody>
              <a:bodyPr/>
              <a:lstStyle/>
              <a:p>
                <a:r>
                  <a:rPr lang="zh-TW" altLang="en-US">
                    <a:noFill/>
                  </a:rPr>
                  <a:t> </a:t>
                </a:r>
              </a:p>
            </p:txBody>
          </p:sp>
        </mc:Fallback>
      </mc:AlternateContent>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Assumption</a:t>
            </a:r>
            <a:endParaRPr lang="en-US" altLang="zh-TW" sz="3200" b="1" dirty="0"/>
          </a:p>
        </p:txBody>
      </p:sp>
    </p:spTree>
    <p:extLst>
      <p:ext uri="{BB962C8B-B14F-4D97-AF65-F5344CB8AC3E}">
        <p14:creationId xmlns:p14="http://schemas.microsoft.com/office/powerpoint/2010/main" val="18659502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p:cNvSpPr>
                <a:spLocks noGrp="1"/>
              </p:cNvSpPr>
              <p:nvPr>
                <p:ph idx="1"/>
              </p:nvPr>
            </p:nvSpPr>
            <p:spPr>
              <a:xfrm>
                <a:off x="838200" y="1825624"/>
                <a:ext cx="10515600" cy="4897147"/>
              </a:xfrm>
            </p:spPr>
            <p:txBody>
              <a:bodyPr>
                <a:normAutofit/>
              </a:bodyPr>
              <a:lstStyle/>
              <a:p>
                <a:pPr marL="0" indent="0">
                  <a:buNone/>
                </a:pPr>
                <a:endParaRPr lang="en-US" altLang="zh-TW" sz="3600" dirty="0" smtClean="0">
                  <a:latin typeface="微軟正黑體" panose="020B0604030504040204" pitchFamily="34" charset="-120"/>
                  <a:ea typeface="微軟正黑體" panose="020B0604030504040204" pitchFamily="34" charset="-120"/>
                </a:endParaRPr>
              </a:p>
              <a:p>
                <a:pPr marL="0" indent="0">
                  <a:buNone/>
                </a:pPr>
                <a:endParaRPr lang="en-US" altLang="zh-TW" sz="3600" i="1" dirty="0">
                  <a:latin typeface="微軟正黑體" panose="020B0604030504040204" pitchFamily="34" charset="-120"/>
                  <a:ea typeface="微軟正黑體" panose="020B0604030504040204" pitchFamily="34" charset="-120"/>
                </a:endParaRPr>
              </a:p>
              <a:p>
                <a:pPr marL="0" indent="0">
                  <a:buNone/>
                </a:pPr>
                <a:endParaRPr lang="en-US" altLang="zh-TW" sz="3600" i="1" dirty="0" smtClean="0">
                  <a:latin typeface="微軟正黑體" panose="020B0604030504040204" pitchFamily="34" charset="-120"/>
                  <a:ea typeface="微軟正黑體" panose="020B0604030504040204" pitchFamily="34" charset="-120"/>
                </a:endParaRPr>
              </a:p>
              <a:p>
                <a:pPr marL="0" indent="0">
                  <a:buNone/>
                </a:pPr>
                <a:endParaRPr lang="en-US" altLang="zh-TW" sz="3600" i="1" dirty="0">
                  <a:latin typeface="微軟正黑體" panose="020B0604030504040204" pitchFamily="34" charset="-120"/>
                  <a:ea typeface="微軟正黑體" panose="020B0604030504040204" pitchFamily="34" charset="-120"/>
                </a:endParaRPr>
              </a:p>
              <a:p>
                <a:pPr marL="0" indent="0">
                  <a:buNone/>
                </a:pPr>
                <a:endParaRPr lang="en-US" altLang="zh-TW" sz="3600" i="1" dirty="0" smtClean="0">
                  <a:latin typeface="Cambria Math" panose="02040503050406030204" pitchFamily="18" charset="0"/>
                </a:endParaRPr>
              </a:p>
              <a:p>
                <a:pPr marL="0" indent="0">
                  <a:buNone/>
                </a:pPr>
                <a:endParaRPr lang="en-US" altLang="zh-TW" sz="3600"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zh-TW" altLang="en-US" sz="3600" i="1" smtClean="0">
                          <a:latin typeface="Cambria Math" panose="02040503050406030204" pitchFamily="18" charset="0"/>
                        </a:rPr>
                        <m:t>𝒱</m:t>
                      </m:r>
                      <m:d>
                        <m:dPr>
                          <m:ctrlPr>
                            <a:rPr lang="en-US" altLang="zh-TW" sz="3600" b="0" i="1" smtClean="0">
                              <a:latin typeface="Cambria Math" panose="02040503050406030204" pitchFamily="18" charset="0"/>
                            </a:rPr>
                          </m:ctrlPr>
                        </m:dPr>
                        <m:e>
                          <m:r>
                            <a:rPr lang="zh-TW" altLang="en-US" sz="3600" b="0" i="1" smtClean="0">
                              <a:latin typeface="Cambria Math" panose="02040503050406030204" pitchFamily="18" charset="0"/>
                            </a:rPr>
                            <m:t>𝛼</m:t>
                          </m:r>
                        </m:e>
                      </m:d>
                      <m:r>
                        <a:rPr lang="en-US" altLang="zh-TW" sz="3600" b="0" i="1" smtClean="0">
                          <a:latin typeface="Cambria Math" panose="02040503050406030204" pitchFamily="18" charset="0"/>
                        </a:rPr>
                        <m:t>=</m:t>
                      </m:r>
                      <m:sSub>
                        <m:sSubPr>
                          <m:ctrlPr>
                            <a:rPr lang="en-US" altLang="zh-TW" sz="3600" b="0" i="1" smtClean="0">
                              <a:latin typeface="Cambria Math" panose="02040503050406030204" pitchFamily="18" charset="0"/>
                            </a:rPr>
                          </m:ctrlPr>
                        </m:sSubPr>
                        <m:e>
                          <m:r>
                            <a:rPr lang="en-US" altLang="zh-TW" sz="3600" b="0" i="1" smtClean="0">
                              <a:latin typeface="Cambria Math" panose="02040503050406030204" pitchFamily="18" charset="0"/>
                            </a:rPr>
                            <m:t>𝐸</m:t>
                          </m:r>
                        </m:e>
                        <m:sub>
                          <m:r>
                            <a:rPr lang="zh-TW" altLang="en-US" sz="3600" b="0" i="1" smtClean="0">
                              <a:latin typeface="Cambria Math" panose="02040503050406030204" pitchFamily="18" charset="0"/>
                            </a:rPr>
                            <m:t>𝜏</m:t>
                          </m:r>
                        </m:sub>
                      </m:sSub>
                      <m:r>
                        <a:rPr lang="en-US" altLang="zh-TW" sz="3600" b="0" i="1" smtClean="0">
                          <a:latin typeface="Cambria Math" panose="02040503050406030204" pitchFamily="18" charset="0"/>
                        </a:rPr>
                        <m:t>[</m:t>
                      </m:r>
                      <m:nary>
                        <m:naryPr>
                          <m:ctrlPr>
                            <a:rPr lang="en-US" altLang="zh-TW" sz="3600" b="0" i="1" smtClean="0">
                              <a:latin typeface="Cambria Math" panose="02040503050406030204" pitchFamily="18" charset="0"/>
                            </a:rPr>
                          </m:ctrlPr>
                        </m:naryPr>
                        <m:sub>
                          <m:r>
                            <m:rPr>
                              <m:brk m:alnAt="23"/>
                            </m:rPr>
                            <a:rPr lang="en-US" altLang="zh-TW" sz="3600" b="0" i="1" smtClean="0">
                              <a:latin typeface="Cambria Math" panose="02040503050406030204" pitchFamily="18" charset="0"/>
                            </a:rPr>
                            <m:t>0</m:t>
                          </m:r>
                        </m:sub>
                        <m:sup>
                          <m:r>
                            <a:rPr lang="zh-TW" altLang="en-US" sz="3600" b="0" i="1" smtClean="0">
                              <a:latin typeface="Cambria Math" panose="02040503050406030204" pitchFamily="18" charset="0"/>
                            </a:rPr>
                            <m:t>𝜏</m:t>
                          </m:r>
                        </m:sup>
                        <m:e>
                          <m:sSup>
                            <m:sSupPr>
                              <m:ctrlPr>
                                <a:rPr lang="en-US" altLang="zh-TW" sz="3600" b="0" i="1" smtClean="0">
                                  <a:latin typeface="Cambria Math" panose="02040503050406030204" pitchFamily="18" charset="0"/>
                                </a:rPr>
                              </m:ctrlPr>
                            </m:sSupPr>
                            <m:e>
                              <m:r>
                                <a:rPr lang="en-US" altLang="zh-TW" sz="3600" b="0" i="1" smtClean="0">
                                  <a:latin typeface="Cambria Math" panose="02040503050406030204" pitchFamily="18" charset="0"/>
                                </a:rPr>
                                <m:t>𝑒</m:t>
                              </m:r>
                            </m:e>
                            <m:sup>
                              <m:r>
                                <a:rPr lang="en-US" altLang="zh-TW" sz="3600" b="0" i="1" smtClean="0">
                                  <a:latin typeface="Cambria Math" panose="02040503050406030204" pitchFamily="18" charset="0"/>
                                </a:rPr>
                                <m:t>−</m:t>
                              </m:r>
                              <m:r>
                                <a:rPr lang="en-US" altLang="zh-TW" sz="3600" b="0" i="1" smtClean="0">
                                  <a:latin typeface="Cambria Math" panose="02040503050406030204" pitchFamily="18" charset="0"/>
                                </a:rPr>
                                <m:t>𝑟𝑡</m:t>
                              </m:r>
                            </m:sup>
                          </m:sSup>
                          <m:d>
                            <m:dPr>
                              <m:ctrlPr>
                                <a:rPr lang="en-US" altLang="zh-TW" sz="3600" b="0" i="1" smtClean="0">
                                  <a:latin typeface="Cambria Math" panose="02040503050406030204" pitchFamily="18" charset="0"/>
                                </a:rPr>
                              </m:ctrlPr>
                            </m:dPr>
                            <m:e>
                              <m:r>
                                <a:rPr lang="en-US" altLang="zh-TW" sz="3600" b="0" i="1" smtClean="0">
                                  <a:latin typeface="Cambria Math" panose="02040503050406030204" pitchFamily="18" charset="0"/>
                                </a:rPr>
                                <m:t>𝑟</m:t>
                              </m:r>
                              <m:r>
                                <a:rPr lang="en-US" altLang="zh-TW" sz="3600" b="0" i="1" smtClean="0">
                                  <a:latin typeface="Cambria Math" panose="02040503050406030204" pitchFamily="18" charset="0"/>
                                </a:rPr>
                                <m:t>+</m:t>
                              </m:r>
                              <m:r>
                                <a:rPr lang="zh-TW" altLang="en-US" sz="3600" b="0" i="1" smtClean="0">
                                  <a:latin typeface="Cambria Math" panose="02040503050406030204" pitchFamily="18" charset="0"/>
                                </a:rPr>
                                <m:t>𝛼</m:t>
                              </m:r>
                            </m:e>
                          </m:d>
                          <m:r>
                            <a:rPr lang="en-US" altLang="zh-TW" sz="3600" b="0" i="1" smtClean="0">
                              <a:latin typeface="Cambria Math" panose="02040503050406030204" pitchFamily="18" charset="0"/>
                            </a:rPr>
                            <m:t>𝑀</m:t>
                          </m:r>
                          <m:r>
                            <a:rPr lang="zh-TW" altLang="en-US" sz="3600" b="0" i="1" smtClean="0">
                              <a:latin typeface="Cambria Math" panose="02040503050406030204" pitchFamily="18" charset="0"/>
                            </a:rPr>
                            <m:t>𝒹</m:t>
                          </m:r>
                          <m:r>
                            <a:rPr lang="en-US" altLang="zh-TW" sz="3600" b="0" i="1" smtClean="0">
                              <a:latin typeface="Cambria Math" panose="02040503050406030204" pitchFamily="18" charset="0"/>
                            </a:rPr>
                            <m:t>𝑡</m:t>
                          </m:r>
                          <m:r>
                            <a:rPr lang="en-US" altLang="zh-TW" sz="3600" b="0" i="1" smtClean="0">
                              <a:latin typeface="Cambria Math" panose="02040503050406030204" pitchFamily="18" charset="0"/>
                            </a:rPr>
                            <m:t>+</m:t>
                          </m:r>
                          <m:sSup>
                            <m:sSupPr>
                              <m:ctrlPr>
                                <a:rPr lang="en-US" altLang="zh-TW" sz="3600" i="1">
                                  <a:latin typeface="Cambria Math" panose="02040503050406030204" pitchFamily="18" charset="0"/>
                                </a:rPr>
                              </m:ctrlPr>
                            </m:sSupPr>
                            <m:e>
                              <m:r>
                                <a:rPr lang="en-US" altLang="zh-TW" sz="3600" i="1">
                                  <a:latin typeface="Cambria Math" panose="02040503050406030204" pitchFamily="18" charset="0"/>
                                </a:rPr>
                                <m:t>𝑒</m:t>
                              </m:r>
                            </m:e>
                            <m:sup>
                              <m:r>
                                <a:rPr lang="en-US" altLang="zh-TW" sz="3600" i="1">
                                  <a:latin typeface="Cambria Math" panose="02040503050406030204" pitchFamily="18" charset="0"/>
                                </a:rPr>
                                <m:t>−</m:t>
                              </m:r>
                              <m:r>
                                <a:rPr lang="en-US" altLang="zh-TW" sz="3600" i="1">
                                  <a:latin typeface="Cambria Math" panose="02040503050406030204" pitchFamily="18" charset="0"/>
                                </a:rPr>
                                <m:t>𝑟</m:t>
                              </m:r>
                              <m:r>
                                <a:rPr lang="zh-TW" altLang="en-US" sz="3600" i="1" smtClean="0">
                                  <a:latin typeface="Cambria Math" panose="02040503050406030204" pitchFamily="18" charset="0"/>
                                </a:rPr>
                                <m:t>𝜏</m:t>
                              </m:r>
                            </m:sup>
                          </m:sSup>
                          <m:r>
                            <a:rPr lang="zh-TW" altLang="en-US" sz="3600" i="1" smtClean="0">
                              <a:latin typeface="Cambria Math" panose="02040503050406030204" pitchFamily="18" charset="0"/>
                            </a:rPr>
                            <m:t>𝒮</m:t>
                          </m:r>
                          <m:r>
                            <a:rPr lang="en-US" altLang="zh-TW" sz="3600" b="0" i="1" smtClean="0">
                              <a:latin typeface="Cambria Math" panose="02040503050406030204" pitchFamily="18" charset="0"/>
                            </a:rPr>
                            <m:t>(</m:t>
                          </m:r>
                          <m:r>
                            <a:rPr lang="zh-TW" altLang="en-US" sz="3600" b="0" i="1" smtClean="0">
                              <a:latin typeface="Cambria Math" panose="02040503050406030204" pitchFamily="18" charset="0"/>
                            </a:rPr>
                            <m:t>𝜏</m:t>
                          </m:r>
                          <m:r>
                            <a:rPr lang="en-US" altLang="zh-TW" sz="3600" b="0" i="1" smtClean="0">
                              <a:latin typeface="Cambria Math" panose="02040503050406030204" pitchFamily="18" charset="0"/>
                            </a:rPr>
                            <m:t>)</m:t>
                          </m:r>
                          <m:r>
                            <a:rPr lang="zh-TW" altLang="en-US" sz="3600" b="0" i="1" smtClean="0">
                              <a:latin typeface="Cambria Math" panose="02040503050406030204" pitchFamily="18" charset="0"/>
                            </a:rPr>
                            <m:t>𝛽</m:t>
                          </m:r>
                          <m:f>
                            <m:fPr>
                              <m:ctrlPr>
                                <a:rPr lang="en-US" altLang="zh-TW" sz="3600" b="0" i="1" smtClean="0">
                                  <a:latin typeface="Cambria Math" panose="02040503050406030204" pitchFamily="18" charset="0"/>
                                </a:rPr>
                              </m:ctrlPr>
                            </m:fPr>
                            <m:num>
                              <m:r>
                                <a:rPr lang="en-US" altLang="zh-TW" sz="3600" b="0" i="1" smtClean="0">
                                  <a:latin typeface="Cambria Math" panose="02040503050406030204" pitchFamily="18" charset="0"/>
                                </a:rPr>
                                <m:t>𝑀</m:t>
                              </m:r>
                            </m:num>
                            <m:den>
                              <m:acc>
                                <m:accPr>
                                  <m:chr m:val="̅"/>
                                  <m:ctrlPr>
                                    <a:rPr lang="en-US" altLang="zh-TW" sz="3600" b="0" i="1" smtClean="0">
                                      <a:latin typeface="Cambria Math" panose="02040503050406030204" pitchFamily="18" charset="0"/>
                                    </a:rPr>
                                  </m:ctrlPr>
                                </m:accPr>
                                <m:e>
                                  <m:r>
                                    <a:rPr lang="zh-TW" altLang="en-US" sz="3600" b="0" i="1" smtClean="0">
                                      <a:latin typeface="Cambria Math" panose="02040503050406030204" pitchFamily="18" charset="0"/>
                                    </a:rPr>
                                    <m:t>𝒮</m:t>
                                  </m:r>
                                </m:e>
                              </m:acc>
                            </m:den>
                          </m:f>
                        </m:e>
                      </m:nary>
                      <m:r>
                        <a:rPr lang="en-US" altLang="zh-TW" sz="3600" b="0" i="1" smtClean="0">
                          <a:latin typeface="Cambria Math" panose="02040503050406030204" pitchFamily="18" charset="0"/>
                        </a:rPr>
                        <m:t>]</m:t>
                      </m:r>
                    </m:oMath>
                  </m:oMathPara>
                </a14:m>
                <a:endParaRPr lang="en-US" altLang="zh-TW" sz="3600" dirty="0" smtClean="0">
                  <a:latin typeface="微軟正黑體" panose="020B0604030504040204" pitchFamily="34" charset="-120"/>
                  <a:ea typeface="微軟正黑體" panose="020B0604030504040204" pitchFamily="34" charset="-120"/>
                </a:endParaRPr>
              </a:p>
            </p:txBody>
          </p:sp>
        </mc:Choice>
        <mc:Fallback xmlns="">
          <p:sp>
            <p:nvSpPr>
              <p:cNvPr id="3" name="內容版面配置區 2"/>
              <p:cNvSpPr>
                <a:spLocks noGrp="1" noRot="1" noChangeAspect="1" noMove="1" noResize="1" noEditPoints="1" noAdjustHandles="1" noChangeArrowheads="1" noChangeShapeType="1" noTextEdit="1"/>
              </p:cNvSpPr>
              <p:nvPr>
                <p:ph idx="1"/>
              </p:nvPr>
            </p:nvSpPr>
            <p:spPr>
              <a:xfrm>
                <a:off x="838200" y="1825624"/>
                <a:ext cx="10515600" cy="4897147"/>
              </a:xfrm>
              <a:blipFill rotWithShape="0">
                <a:blip r:embed="rId2"/>
                <a:stretch>
                  <a:fillRect/>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Determining the yield premium , </a:t>
                </a:r>
                <a14:m>
                  <m:oMath xmlns:m="http://schemas.openxmlformats.org/officeDocument/2006/math">
                    <m:r>
                      <a:rPr lang="zh-TW" altLang="en-US" b="1" i="1">
                        <a:latin typeface="Cambria Math" panose="02040503050406030204" pitchFamily="18" charset="0"/>
                        <a:ea typeface="Cambria Math" panose="02040503050406030204" pitchFamily="18" charset="0"/>
                      </a:rPr>
                      <m:t>𝜶</m:t>
                    </m:r>
                  </m:oMath>
                </a14:m>
                <a:endParaRPr lang="en-US" altLang="zh-TW" b="1" dirty="0"/>
              </a:p>
            </p:txBody>
          </p:sp>
        </mc:Choice>
        <mc:Fallback xmlns="">
          <p:sp>
            <p:nvSpPr>
              <p:cNvPr id="4" name="標題 1"/>
              <p:cNvSpPr txBox="1">
                <a:spLocks noRot="1" noChangeAspect="1" noMove="1" noResize="1" noEditPoints="1" noAdjustHandles="1" noChangeArrowheads="1" noChangeShapeType="1" noTextEdit="1"/>
              </p:cNvSpPr>
              <p:nvPr/>
            </p:nvSpPr>
            <p:spPr>
              <a:xfrm>
                <a:off x="990600" y="517525"/>
                <a:ext cx="10515600" cy="1325563"/>
              </a:xfrm>
              <a:prstGeom prst="rect">
                <a:avLst/>
              </a:prstGeom>
              <a:blipFill rotWithShape="0">
                <a:blip r:embed="rId3"/>
                <a:stretch>
                  <a:fillRect l="-2377"/>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graphicFrame>
            <p:nvGraphicFramePr>
              <p:cNvPr id="5" name="表格 4"/>
              <p:cNvGraphicFramePr>
                <a:graphicFrameLocks noGrp="1"/>
              </p:cNvGraphicFramePr>
              <p:nvPr>
                <p:extLst>
                  <p:ext uri="{D42A27DB-BD31-4B8C-83A1-F6EECF244321}">
                    <p14:modId xmlns:p14="http://schemas.microsoft.com/office/powerpoint/2010/main" val="4242610173"/>
                  </p:ext>
                </p:extLst>
              </p:nvPr>
            </p:nvGraphicFramePr>
            <p:xfrm>
              <a:off x="540912" y="1671077"/>
              <a:ext cx="11281896" cy="3413760"/>
            </p:xfrm>
            <a:graphic>
              <a:graphicData uri="http://schemas.openxmlformats.org/drawingml/2006/table">
                <a:tbl>
                  <a:tblPr firstRow="1" bandRow="1">
                    <a:tableStyleId>{5C22544A-7EE6-4342-B048-85BDC9FD1C3A}</a:tableStyleId>
                  </a:tblPr>
                  <a:tblGrid>
                    <a:gridCol w="2820474"/>
                    <a:gridCol w="2820474"/>
                    <a:gridCol w="2820474"/>
                    <a:gridCol w="2820474"/>
                  </a:tblGrid>
                  <a:tr h="490191">
                    <a:tc>
                      <a:txBody>
                        <a:bodyPr/>
                        <a:lstStyle/>
                        <a:p>
                          <a:pPr algn="ctr"/>
                          <a:r>
                            <a:rPr lang="en-US" altLang="zh-TW" sz="2800" dirty="0" smtClean="0"/>
                            <a:t>A Bond with Maturity Value</a:t>
                          </a:r>
                          <a:endParaRPr lang="zh-TW" altLang="en-US" sz="2800" dirty="0"/>
                        </a:p>
                      </a:txBody>
                      <a:tcPr/>
                    </a:tc>
                    <a:tc>
                      <a:txBody>
                        <a:bodyPr/>
                        <a:lstStyle/>
                        <a:p>
                          <a:pPr algn="ctr"/>
                          <a:r>
                            <a:rPr lang="en-US" altLang="zh-TW" sz="3200" dirty="0" smtClean="0"/>
                            <a:t>M</a:t>
                          </a:r>
                          <a:endParaRPr lang="zh-TW" altLang="en-US" sz="3200" dirty="0"/>
                        </a:p>
                      </a:txBody>
                      <a:tcPr/>
                    </a:tc>
                    <a:tc>
                      <a:txBody>
                        <a:bodyPr/>
                        <a:lstStyle/>
                        <a:p>
                          <a:pPr algn="ctr"/>
                          <a:r>
                            <a:rPr lang="en-US" altLang="zh-TW" sz="2800" dirty="0" smtClean="0"/>
                            <a:t>Maturity</a:t>
                          </a:r>
                          <a:endParaRPr lang="zh-TW" altLang="en-US" sz="2800" dirty="0"/>
                        </a:p>
                      </a:txBody>
                      <a:tcPr/>
                    </a:tc>
                    <a:tc>
                      <a:txBody>
                        <a:bodyPr/>
                        <a:lstStyle/>
                        <a:p>
                          <a:pPr algn="ctr"/>
                          <a:r>
                            <a:rPr lang="en-US" altLang="zh-TW" sz="3200" dirty="0" smtClean="0"/>
                            <a:t>T</a:t>
                          </a:r>
                          <a:endParaRPr lang="zh-TW" altLang="en-US" sz="3200" dirty="0"/>
                        </a:p>
                      </a:txBody>
                      <a:tcPr/>
                    </a:tc>
                  </a:tr>
                  <a:tr h="490191">
                    <a:tc>
                      <a:txBody>
                        <a:bodyPr/>
                        <a:lstStyle/>
                        <a:p>
                          <a:r>
                            <a:rPr lang="en-US" altLang="zh-TW" sz="2400" dirty="0" smtClean="0"/>
                            <a:t>Conversion</a:t>
                          </a:r>
                          <a:r>
                            <a:rPr lang="en-US" altLang="zh-TW" sz="2400" baseline="0" dirty="0" smtClean="0"/>
                            <a:t> trigger</a:t>
                          </a:r>
                        </a:p>
                        <a:p>
                          <a:r>
                            <a:rPr lang="en-US" altLang="zh-TW" sz="2400" baseline="0" dirty="0" smtClean="0"/>
                            <a:t>           for Stock Price</a:t>
                          </a:r>
                          <a:endParaRPr lang="zh-TW" altLang="en-US" sz="2400" dirty="0"/>
                        </a:p>
                      </a:txBody>
                      <a:tcPr/>
                    </a:tc>
                    <a:tc>
                      <a:txBody>
                        <a:bodyPr/>
                        <a:lstStyle/>
                        <a:p>
                          <a:pPr/>
                          <a14:m>
                            <m:oMathPara xmlns:m="http://schemas.openxmlformats.org/officeDocument/2006/math">
                              <m:oMathParaPr>
                                <m:jc m:val="centerGroup"/>
                              </m:oMathParaPr>
                              <m:oMath xmlns:m="http://schemas.openxmlformats.org/officeDocument/2006/math">
                                <m:acc>
                                  <m:accPr>
                                    <m:chr m:val="̅"/>
                                    <m:ctrlPr>
                                      <a:rPr lang="en-US" altLang="zh-TW" sz="3200" b="0" i="1" smtClean="0">
                                        <a:latin typeface="Cambria Math" panose="02040503050406030204" pitchFamily="18" charset="0"/>
                                      </a:rPr>
                                    </m:ctrlPr>
                                  </m:accPr>
                                  <m:e>
                                    <m:r>
                                      <a:rPr lang="zh-TW" altLang="en-US" sz="3200" b="0" i="1" smtClean="0">
                                        <a:latin typeface="Cambria Math" panose="02040503050406030204" pitchFamily="18" charset="0"/>
                                      </a:rPr>
                                      <m:t>𝒮</m:t>
                                    </m:r>
                                  </m:e>
                                </m:acc>
                              </m:oMath>
                            </m:oMathPara>
                          </a14:m>
                          <a:endParaRPr lang="zh-TW" altLang="en-US" sz="3200" dirty="0"/>
                        </a:p>
                      </a:txBody>
                      <a:tcPr/>
                    </a:tc>
                    <a:tc>
                      <a:txBody>
                        <a:bodyPr/>
                        <a:lstStyle/>
                        <a:p>
                          <a:r>
                            <a:rPr lang="en-US" altLang="zh-TW" sz="2400" dirty="0" smtClean="0"/>
                            <a:t>Conversion</a:t>
                          </a:r>
                          <a:r>
                            <a:rPr lang="en-US" altLang="zh-TW" sz="2400" baseline="0" dirty="0" smtClean="0"/>
                            <a:t> trigger</a:t>
                          </a:r>
                        </a:p>
                        <a:p>
                          <a:r>
                            <a:rPr lang="en-US" altLang="zh-TW" sz="2400" baseline="0" dirty="0" smtClean="0"/>
                            <a:t>           for Index Price</a:t>
                          </a:r>
                          <a:endParaRPr lang="zh-TW" altLang="en-US" sz="2400" dirty="0" smtClean="0"/>
                        </a:p>
                      </a:txBody>
                      <a:tcPr/>
                    </a:tc>
                    <a:tc>
                      <a:txBody>
                        <a:bodyPr/>
                        <a:lstStyle/>
                        <a:p>
                          <a:pPr/>
                          <a14:m>
                            <m:oMathPara xmlns:m="http://schemas.openxmlformats.org/officeDocument/2006/math">
                              <m:oMathParaPr>
                                <m:jc m:val="centerGroup"/>
                              </m:oMathParaPr>
                              <m:oMath xmlns:m="http://schemas.openxmlformats.org/officeDocument/2006/math">
                                <m:acc>
                                  <m:accPr>
                                    <m:chr m:val="̅"/>
                                    <m:ctrlPr>
                                      <a:rPr lang="en-US" altLang="zh-TW" sz="3200" b="0" i="1" smtClean="0">
                                        <a:latin typeface="Cambria Math" panose="02040503050406030204" pitchFamily="18" charset="0"/>
                                      </a:rPr>
                                    </m:ctrlPr>
                                  </m:accPr>
                                  <m:e>
                                    <m:r>
                                      <a:rPr lang="zh-TW" altLang="en-US" sz="3200" b="0" i="1" smtClean="0">
                                        <a:latin typeface="Cambria Math" panose="02040503050406030204" pitchFamily="18" charset="0"/>
                                      </a:rPr>
                                      <m:t>𝒬</m:t>
                                    </m:r>
                                  </m:e>
                                </m:acc>
                              </m:oMath>
                            </m:oMathPara>
                          </a14:m>
                          <a:endParaRPr lang="zh-TW" altLang="en-US" sz="3200" dirty="0"/>
                        </a:p>
                      </a:txBody>
                      <a:tcPr/>
                    </a:tc>
                  </a:tr>
                  <a:tr h="490191">
                    <a:tc gridSpan="2">
                      <a:txBody>
                        <a:bodyPr/>
                        <a:lstStyle/>
                        <a:p>
                          <a:r>
                            <a:rPr lang="en-US" altLang="zh-TW" sz="3200" dirty="0" smtClean="0"/>
                            <a:t>Bond converts into </a:t>
                          </a:r>
                          <a14:m>
                            <m:oMath xmlns:m="http://schemas.openxmlformats.org/officeDocument/2006/math">
                              <m:r>
                                <a:rPr lang="en-US" altLang="zh-TW" sz="3200" b="0" i="0" smtClean="0">
                                  <a:latin typeface="Cambria Math" panose="02040503050406030204" pitchFamily="18" charset="0"/>
                                </a:rPr>
                                <m:t> </m:t>
                              </m:r>
                              <m:r>
                                <a:rPr lang="zh-TW" altLang="en-US" sz="3200" b="0" i="1" smtClean="0">
                                  <a:latin typeface="Cambria Math" panose="02040503050406030204" pitchFamily="18" charset="0"/>
                                </a:rPr>
                                <m:t>𝛽</m:t>
                              </m:r>
                              <m:f>
                                <m:fPr>
                                  <m:ctrlPr>
                                    <a:rPr lang="en-US" altLang="zh-TW" sz="3200" b="0" i="1" smtClean="0">
                                      <a:latin typeface="Cambria Math" panose="02040503050406030204" pitchFamily="18" charset="0"/>
                                    </a:rPr>
                                  </m:ctrlPr>
                                </m:fPr>
                                <m:num>
                                  <m:r>
                                    <a:rPr lang="en-US" altLang="zh-TW" sz="3200" b="0" i="1" smtClean="0">
                                      <a:latin typeface="Cambria Math" panose="02040503050406030204" pitchFamily="18" charset="0"/>
                                    </a:rPr>
                                    <m:t>𝑀</m:t>
                                  </m:r>
                                </m:num>
                                <m:den>
                                  <m:acc>
                                    <m:accPr>
                                      <m:chr m:val="̅"/>
                                      <m:ctrlPr>
                                        <a:rPr lang="en-US" altLang="zh-TW" sz="3200" b="0" i="1" smtClean="0">
                                          <a:latin typeface="Cambria Math" panose="02040503050406030204" pitchFamily="18" charset="0"/>
                                        </a:rPr>
                                      </m:ctrlPr>
                                    </m:accPr>
                                    <m:e>
                                      <m:r>
                                        <a:rPr lang="zh-TW" altLang="en-US" sz="3200" b="0" i="1" smtClean="0">
                                          <a:latin typeface="Cambria Math" panose="02040503050406030204" pitchFamily="18" charset="0"/>
                                        </a:rPr>
                                        <m:t>𝒮</m:t>
                                      </m:r>
                                    </m:e>
                                  </m:acc>
                                </m:den>
                              </m:f>
                            </m:oMath>
                          </a14:m>
                          <a:r>
                            <a:rPr lang="zh-TW" altLang="en-US" dirty="0" smtClean="0"/>
                            <a:t>   </a:t>
                          </a:r>
                          <a:r>
                            <a:rPr lang="en-US" altLang="zh-TW" sz="3200" dirty="0" smtClean="0"/>
                            <a:t>shares</a:t>
                          </a:r>
                          <a:endParaRPr lang="zh-TW" altLang="en-US" sz="3200" dirty="0"/>
                        </a:p>
                      </a:txBody>
                      <a:tcPr/>
                    </a:tc>
                    <a:tc hMerge="1">
                      <a:txBody>
                        <a:bodyPr/>
                        <a:lstStyle/>
                        <a:p>
                          <a:endParaRPr lang="zh-TW" altLang="en-US" dirty="0"/>
                        </a:p>
                      </a:txBody>
                      <a:tcPr/>
                    </a:tc>
                    <a:tc gridSpan="2">
                      <a:txBody>
                        <a:bodyPr/>
                        <a:lstStyle/>
                        <a:p>
                          <a:pPr algn="l"/>
                          <a:r>
                            <a:rPr lang="en-US" altLang="zh-TW" sz="3200" dirty="0" smtClean="0"/>
                            <a:t>Pays a continuous coupon of</a:t>
                          </a:r>
                          <a:r>
                            <a:rPr lang="en-US" altLang="zh-TW" sz="3200" baseline="0" dirty="0" smtClean="0"/>
                            <a:t> </a:t>
                          </a:r>
                        </a:p>
                        <a:p>
                          <a:pPr algn="r"/>
                          <a:r>
                            <a:rPr lang="en-US" altLang="zh-TW" sz="3200" baseline="0" dirty="0" smtClean="0"/>
                            <a:t>         </a:t>
                          </a:r>
                          <a14:m>
                            <m:oMath xmlns:m="http://schemas.openxmlformats.org/officeDocument/2006/math">
                              <m:d>
                                <m:dPr>
                                  <m:ctrlPr>
                                    <a:rPr lang="en-US" altLang="zh-TW" sz="3200" b="0" i="1" smtClean="0">
                                      <a:latin typeface="Cambria Math" panose="02040503050406030204" pitchFamily="18" charset="0"/>
                                    </a:rPr>
                                  </m:ctrlPr>
                                </m:dPr>
                                <m:e>
                                  <m:r>
                                    <a:rPr lang="en-US" altLang="zh-TW" sz="3200" b="0" i="1" smtClean="0">
                                      <a:latin typeface="Cambria Math" panose="02040503050406030204" pitchFamily="18" charset="0"/>
                                    </a:rPr>
                                    <m:t>𝑟</m:t>
                                  </m:r>
                                  <m:r>
                                    <a:rPr lang="en-US" altLang="zh-TW" sz="3200" b="0" i="1" smtClean="0">
                                      <a:latin typeface="Cambria Math" panose="02040503050406030204" pitchFamily="18" charset="0"/>
                                    </a:rPr>
                                    <m:t>+</m:t>
                                  </m:r>
                                  <m:r>
                                    <a:rPr lang="zh-TW" altLang="en-US" sz="3200" b="0" i="1" smtClean="0">
                                      <a:latin typeface="Cambria Math" panose="02040503050406030204" pitchFamily="18" charset="0"/>
                                    </a:rPr>
                                    <m:t>𝛼</m:t>
                                  </m:r>
                                </m:e>
                              </m:d>
                              <m:r>
                                <a:rPr lang="en-US" altLang="zh-TW" sz="3200" b="0" i="1" smtClean="0">
                                  <a:latin typeface="Cambria Math" panose="02040503050406030204" pitchFamily="18" charset="0"/>
                                </a:rPr>
                                <m:t>𝑀</m:t>
                              </m:r>
                              <m:r>
                                <a:rPr lang="zh-TW" altLang="en-US" sz="3200" b="0" i="1" smtClean="0">
                                  <a:latin typeface="Cambria Math" panose="02040503050406030204" pitchFamily="18" charset="0"/>
                                </a:rPr>
                                <m:t>𝒹</m:t>
                              </m:r>
                              <m:r>
                                <a:rPr lang="en-US" altLang="zh-TW" sz="3200" b="0" i="1" smtClean="0">
                                  <a:latin typeface="Cambria Math" panose="02040503050406030204" pitchFamily="18" charset="0"/>
                                </a:rPr>
                                <m:t>𝑡</m:t>
                              </m:r>
                            </m:oMath>
                          </a14:m>
                          <a:endParaRPr lang="zh-TW" altLang="en-US" sz="3200" dirty="0"/>
                        </a:p>
                      </a:txBody>
                      <a:tcPr/>
                    </a:tc>
                    <a:tc hMerge="1">
                      <a:txBody>
                        <a:bodyPr/>
                        <a:lstStyle/>
                        <a:p>
                          <a:endParaRPr lang="zh-TW" altLang="en-US" dirty="0"/>
                        </a:p>
                      </a:txBody>
                      <a:tcPr/>
                    </a:tc>
                  </a:tr>
                  <a:tr h="490191">
                    <a:tc>
                      <a:txBody>
                        <a:bodyPr/>
                        <a:lstStyle/>
                        <a:p>
                          <a:pPr algn="ctr"/>
                          <a:r>
                            <a:rPr lang="en-US" altLang="zh-TW" sz="2800" dirty="0" smtClean="0"/>
                            <a:t>Risk-free</a:t>
                          </a:r>
                          <a:r>
                            <a:rPr lang="en-US" altLang="zh-TW" sz="2800" baseline="0" dirty="0" smtClean="0"/>
                            <a:t> rate</a:t>
                          </a:r>
                          <a:endParaRPr lang="zh-TW" altLang="en-US" sz="2800" dirty="0"/>
                        </a:p>
                      </a:txBody>
                      <a:tcPr/>
                    </a:tc>
                    <a:tc>
                      <a:txBody>
                        <a:bodyPr/>
                        <a:lstStyle/>
                        <a:p>
                          <a:pPr algn="ctr"/>
                          <a:r>
                            <a:rPr lang="en-US" altLang="zh-TW" sz="3200" dirty="0" smtClean="0"/>
                            <a:t>r</a:t>
                          </a:r>
                          <a:endParaRPr lang="zh-TW" altLang="en-US" sz="3200" dirty="0"/>
                        </a:p>
                      </a:txBody>
                      <a:tcPr/>
                    </a:tc>
                    <a:tc>
                      <a:txBody>
                        <a:bodyPr/>
                        <a:lstStyle/>
                        <a:p>
                          <a:pPr algn="ctr"/>
                          <a:r>
                            <a:rPr lang="en-US" altLang="zh-TW" sz="2800" dirty="0" smtClean="0"/>
                            <a:t>Yield</a:t>
                          </a:r>
                          <a:r>
                            <a:rPr lang="en-US" altLang="zh-TW" sz="2800" baseline="0" dirty="0" smtClean="0"/>
                            <a:t> Premium</a:t>
                          </a:r>
                          <a:endParaRPr lang="zh-TW" altLang="en-US" sz="2800" dirty="0"/>
                        </a:p>
                      </a:txBody>
                      <a:tcPr/>
                    </a:tc>
                    <a:tc>
                      <a:txBody>
                        <a:bodyPr/>
                        <a:lstStyle/>
                        <a:p>
                          <a:pPr algn="ctr"/>
                          <a14:m>
                            <m:oMathPara xmlns:m="http://schemas.openxmlformats.org/officeDocument/2006/math">
                              <m:oMathParaPr>
                                <m:jc m:val="centerGroup"/>
                              </m:oMathParaPr>
                              <m:oMath xmlns:m="http://schemas.openxmlformats.org/officeDocument/2006/math">
                                <m:r>
                                  <a:rPr lang="zh-TW" altLang="en-US" sz="2800" b="0" i="1" smtClean="0">
                                    <a:latin typeface="Cambria Math" panose="02040503050406030204" pitchFamily="18" charset="0"/>
                                  </a:rPr>
                                  <m:t>𝛼</m:t>
                                </m:r>
                              </m:oMath>
                            </m:oMathPara>
                          </a14:m>
                          <a:endParaRPr lang="zh-TW" altLang="en-US" sz="2800" dirty="0"/>
                        </a:p>
                      </a:txBody>
                      <a:tcPr/>
                    </a:tc>
                  </a:tr>
                </a:tbl>
              </a:graphicData>
            </a:graphic>
          </p:graphicFrame>
        </mc:Choice>
        <mc:Fallback xmlns="">
          <p:graphicFrame>
            <p:nvGraphicFramePr>
              <p:cNvPr id="5" name="表格 4"/>
              <p:cNvGraphicFramePr>
                <a:graphicFrameLocks noGrp="1"/>
              </p:cNvGraphicFramePr>
              <p:nvPr>
                <p:extLst>
                  <p:ext uri="{D42A27DB-BD31-4B8C-83A1-F6EECF244321}">
                    <p14:modId xmlns:p14="http://schemas.microsoft.com/office/powerpoint/2010/main" val="4242610173"/>
                  </p:ext>
                </p:extLst>
              </p:nvPr>
            </p:nvGraphicFramePr>
            <p:xfrm>
              <a:off x="540912" y="1671077"/>
              <a:ext cx="11281896" cy="3413760"/>
            </p:xfrm>
            <a:graphic>
              <a:graphicData uri="http://schemas.openxmlformats.org/drawingml/2006/table">
                <a:tbl>
                  <a:tblPr firstRow="1" bandRow="1">
                    <a:tableStyleId>{5C22544A-7EE6-4342-B048-85BDC9FD1C3A}</a:tableStyleId>
                  </a:tblPr>
                  <a:tblGrid>
                    <a:gridCol w="2820474"/>
                    <a:gridCol w="2820474"/>
                    <a:gridCol w="2820474"/>
                    <a:gridCol w="2820474"/>
                  </a:tblGrid>
                  <a:tr h="944880">
                    <a:tc>
                      <a:txBody>
                        <a:bodyPr/>
                        <a:lstStyle/>
                        <a:p>
                          <a:pPr algn="ctr"/>
                          <a:r>
                            <a:rPr lang="en-US" altLang="zh-TW" sz="2800" dirty="0" smtClean="0"/>
                            <a:t>A Bond with Maturity Value</a:t>
                          </a:r>
                          <a:endParaRPr lang="zh-TW" altLang="en-US" sz="2800" dirty="0"/>
                        </a:p>
                      </a:txBody>
                      <a:tcPr/>
                    </a:tc>
                    <a:tc>
                      <a:txBody>
                        <a:bodyPr/>
                        <a:lstStyle/>
                        <a:p>
                          <a:pPr algn="ctr"/>
                          <a:r>
                            <a:rPr lang="en-US" altLang="zh-TW" sz="3200" dirty="0" smtClean="0"/>
                            <a:t>M</a:t>
                          </a:r>
                          <a:endParaRPr lang="zh-TW" altLang="en-US" sz="3200" dirty="0"/>
                        </a:p>
                      </a:txBody>
                      <a:tcPr/>
                    </a:tc>
                    <a:tc>
                      <a:txBody>
                        <a:bodyPr/>
                        <a:lstStyle/>
                        <a:p>
                          <a:pPr algn="ctr"/>
                          <a:r>
                            <a:rPr lang="en-US" altLang="zh-TW" sz="2800" dirty="0" smtClean="0"/>
                            <a:t>Maturity</a:t>
                          </a:r>
                          <a:endParaRPr lang="zh-TW" altLang="en-US" sz="2800" dirty="0"/>
                        </a:p>
                      </a:txBody>
                      <a:tcPr/>
                    </a:tc>
                    <a:tc>
                      <a:txBody>
                        <a:bodyPr/>
                        <a:lstStyle/>
                        <a:p>
                          <a:pPr algn="ctr"/>
                          <a:r>
                            <a:rPr lang="en-US" altLang="zh-TW" sz="3200" dirty="0" smtClean="0"/>
                            <a:t>T</a:t>
                          </a:r>
                          <a:endParaRPr lang="zh-TW" altLang="en-US" sz="3200" dirty="0"/>
                        </a:p>
                      </a:txBody>
                      <a:tcPr/>
                    </a:tc>
                  </a:tr>
                  <a:tr h="822960">
                    <a:tc>
                      <a:txBody>
                        <a:bodyPr/>
                        <a:lstStyle/>
                        <a:p>
                          <a:r>
                            <a:rPr lang="en-US" altLang="zh-TW" sz="2400" dirty="0" smtClean="0"/>
                            <a:t>Conversion</a:t>
                          </a:r>
                          <a:r>
                            <a:rPr lang="en-US" altLang="zh-TW" sz="2400" baseline="0" dirty="0" smtClean="0"/>
                            <a:t> trigger</a:t>
                          </a:r>
                        </a:p>
                        <a:p>
                          <a:r>
                            <a:rPr lang="en-US" altLang="zh-TW" sz="2400" baseline="0" dirty="0" smtClean="0"/>
                            <a:t>           for Stock Price</a:t>
                          </a:r>
                          <a:endParaRPr lang="zh-TW" altLang="en-US" sz="2400" dirty="0"/>
                        </a:p>
                      </a:txBody>
                      <a:tcPr/>
                    </a:tc>
                    <a:tc>
                      <a:txBody>
                        <a:bodyPr/>
                        <a:lstStyle/>
                        <a:p>
                          <a:endParaRPr lang="zh-TW"/>
                        </a:p>
                      </a:txBody>
                      <a:tcPr>
                        <a:blipFill rotWithShape="0">
                          <a:blip r:embed="rId4"/>
                          <a:stretch>
                            <a:fillRect l="-100216" t="-123529" r="-200864" b="-222059"/>
                          </a:stretch>
                        </a:blipFill>
                      </a:tcPr>
                    </a:tc>
                    <a:tc>
                      <a:txBody>
                        <a:bodyPr/>
                        <a:lstStyle/>
                        <a:p>
                          <a:r>
                            <a:rPr lang="en-US" altLang="zh-TW" sz="2400" dirty="0" smtClean="0"/>
                            <a:t>Conversion</a:t>
                          </a:r>
                          <a:r>
                            <a:rPr lang="en-US" altLang="zh-TW" sz="2400" baseline="0" dirty="0" smtClean="0"/>
                            <a:t> trigger</a:t>
                          </a:r>
                        </a:p>
                        <a:p>
                          <a:r>
                            <a:rPr lang="en-US" altLang="zh-TW" sz="2400" baseline="0" dirty="0" smtClean="0"/>
                            <a:t>           for Index Price</a:t>
                          </a:r>
                          <a:endParaRPr lang="zh-TW" altLang="en-US" sz="2400" dirty="0" smtClean="0"/>
                        </a:p>
                      </a:txBody>
                      <a:tcPr/>
                    </a:tc>
                    <a:tc>
                      <a:txBody>
                        <a:bodyPr/>
                        <a:lstStyle/>
                        <a:p>
                          <a:endParaRPr lang="zh-TW"/>
                        </a:p>
                      </a:txBody>
                      <a:tcPr>
                        <a:blipFill rotWithShape="0">
                          <a:blip r:embed="rId4"/>
                          <a:stretch>
                            <a:fillRect l="-300216" t="-123529" r="-864" b="-222059"/>
                          </a:stretch>
                        </a:blipFill>
                      </a:tcPr>
                    </a:tc>
                  </a:tr>
                  <a:tr h="1066800">
                    <a:tc gridSpan="2">
                      <a:txBody>
                        <a:bodyPr/>
                        <a:lstStyle/>
                        <a:p>
                          <a:endParaRPr lang="zh-TW"/>
                        </a:p>
                      </a:txBody>
                      <a:tcPr>
                        <a:blipFill rotWithShape="0">
                          <a:blip r:embed="rId4"/>
                          <a:stretch>
                            <a:fillRect l="-108" t="-173714" r="-100432" b="-72571"/>
                          </a:stretch>
                        </a:blipFill>
                      </a:tcPr>
                    </a:tc>
                    <a:tc hMerge="1">
                      <a:txBody>
                        <a:bodyPr/>
                        <a:lstStyle/>
                        <a:p>
                          <a:endParaRPr lang="zh-TW" altLang="en-US" dirty="0"/>
                        </a:p>
                      </a:txBody>
                      <a:tcPr/>
                    </a:tc>
                    <a:tc gridSpan="2">
                      <a:txBody>
                        <a:bodyPr/>
                        <a:lstStyle/>
                        <a:p>
                          <a:endParaRPr lang="zh-TW"/>
                        </a:p>
                      </a:txBody>
                      <a:tcPr>
                        <a:blipFill rotWithShape="0">
                          <a:blip r:embed="rId4"/>
                          <a:stretch>
                            <a:fillRect l="-100108" t="-173714" r="-432" b="-72571"/>
                          </a:stretch>
                        </a:blipFill>
                      </a:tcPr>
                    </a:tc>
                    <a:tc hMerge="1">
                      <a:txBody>
                        <a:bodyPr/>
                        <a:lstStyle/>
                        <a:p>
                          <a:endParaRPr lang="zh-TW" altLang="en-US" dirty="0"/>
                        </a:p>
                      </a:txBody>
                      <a:tcPr/>
                    </a:tc>
                  </a:tr>
                  <a:tr h="579120">
                    <a:tc>
                      <a:txBody>
                        <a:bodyPr/>
                        <a:lstStyle/>
                        <a:p>
                          <a:pPr algn="ctr"/>
                          <a:r>
                            <a:rPr lang="en-US" altLang="zh-TW" sz="2800" dirty="0" smtClean="0"/>
                            <a:t>Risk-free</a:t>
                          </a:r>
                          <a:r>
                            <a:rPr lang="en-US" altLang="zh-TW" sz="2800" baseline="0" dirty="0" smtClean="0"/>
                            <a:t> rate</a:t>
                          </a:r>
                          <a:endParaRPr lang="zh-TW" altLang="en-US" sz="2800" dirty="0"/>
                        </a:p>
                      </a:txBody>
                      <a:tcPr/>
                    </a:tc>
                    <a:tc>
                      <a:txBody>
                        <a:bodyPr/>
                        <a:lstStyle/>
                        <a:p>
                          <a:pPr algn="ctr"/>
                          <a:r>
                            <a:rPr lang="en-US" altLang="zh-TW" sz="3200" dirty="0" smtClean="0"/>
                            <a:t>r</a:t>
                          </a:r>
                          <a:endParaRPr lang="zh-TW" altLang="en-US" sz="3200" dirty="0"/>
                        </a:p>
                      </a:txBody>
                      <a:tcPr/>
                    </a:tc>
                    <a:tc>
                      <a:txBody>
                        <a:bodyPr/>
                        <a:lstStyle/>
                        <a:p>
                          <a:pPr algn="ctr"/>
                          <a:r>
                            <a:rPr lang="en-US" altLang="zh-TW" sz="2800" dirty="0" smtClean="0"/>
                            <a:t>Yield</a:t>
                          </a:r>
                          <a:r>
                            <a:rPr lang="en-US" altLang="zh-TW" sz="2800" baseline="0" dirty="0" smtClean="0"/>
                            <a:t> Premium</a:t>
                          </a:r>
                          <a:endParaRPr lang="zh-TW" altLang="en-US" sz="2800" dirty="0"/>
                        </a:p>
                      </a:txBody>
                      <a:tcPr/>
                    </a:tc>
                    <a:tc>
                      <a:txBody>
                        <a:bodyPr/>
                        <a:lstStyle/>
                        <a:p>
                          <a:endParaRPr lang="zh-TW"/>
                        </a:p>
                      </a:txBody>
                      <a:tcPr>
                        <a:blipFill rotWithShape="0">
                          <a:blip r:embed="rId4"/>
                          <a:stretch>
                            <a:fillRect l="-300216" t="-504211" r="-864" b="-33684"/>
                          </a:stretch>
                        </a:blipFill>
                      </a:tcPr>
                    </a:tc>
                  </a:tr>
                </a:tbl>
              </a:graphicData>
            </a:graphic>
          </p:graphicFrame>
        </mc:Fallback>
      </mc:AlternateContent>
    </p:spTree>
    <p:extLst>
      <p:ext uri="{BB962C8B-B14F-4D97-AF65-F5344CB8AC3E}">
        <p14:creationId xmlns:p14="http://schemas.microsoft.com/office/powerpoint/2010/main" val="5457873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標題 1"/>
              <p:cNvSpPr txBox="1">
                <a:spLocks/>
              </p:cNvSpPr>
              <p:nvPr/>
            </p:nvSpPr>
            <p:spPr>
              <a:xfrm>
                <a:off x="346656"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Determining the yield premium , </a:t>
                </a:r>
                <a14:m>
                  <m:oMath xmlns:m="http://schemas.openxmlformats.org/officeDocument/2006/math">
                    <m:r>
                      <a:rPr lang="zh-TW" altLang="en-US" b="1" i="1">
                        <a:latin typeface="Cambria Math" panose="02040503050406030204" pitchFamily="18" charset="0"/>
                        <a:ea typeface="Cambria Math" panose="02040503050406030204" pitchFamily="18" charset="0"/>
                      </a:rPr>
                      <m:t>𝜶</m:t>
                    </m:r>
                  </m:oMath>
                </a14:m>
                <a:endParaRPr lang="en-US" altLang="zh-TW" b="1" dirty="0"/>
              </a:p>
            </p:txBody>
          </p:sp>
        </mc:Choice>
        <mc:Fallback xmlns="">
          <p:sp>
            <p:nvSpPr>
              <p:cNvPr id="4" name="標題 1"/>
              <p:cNvSpPr txBox="1">
                <a:spLocks noRot="1" noChangeAspect="1" noMove="1" noResize="1" noEditPoints="1" noAdjustHandles="1" noChangeArrowheads="1" noChangeShapeType="1" noTextEdit="1"/>
              </p:cNvSpPr>
              <p:nvPr/>
            </p:nvSpPr>
            <p:spPr>
              <a:xfrm>
                <a:off x="346656" y="517525"/>
                <a:ext cx="10515600" cy="1325563"/>
              </a:xfrm>
              <a:prstGeom prst="rect">
                <a:avLst/>
              </a:prstGeom>
              <a:blipFill rotWithShape="0">
                <a:blip r:embed="rId2"/>
                <a:stretch>
                  <a:fillRect l="-2377"/>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2" name="矩形 1"/>
              <p:cNvSpPr/>
              <p:nvPr/>
            </p:nvSpPr>
            <p:spPr>
              <a:xfrm>
                <a:off x="95984" y="1673147"/>
                <a:ext cx="9820747" cy="515833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zh-TW" altLang="en-US" sz="3200" i="1" smtClean="0">
                          <a:latin typeface="Cambria Math" panose="02040503050406030204" pitchFamily="18" charset="0"/>
                        </a:rPr>
                        <m:t>𝒱</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𝛼</m:t>
                          </m:r>
                        </m:e>
                      </m:d>
                      <m:r>
                        <a:rPr lang="en-US" altLang="zh-TW" sz="3200" i="1">
                          <a:latin typeface="Cambria Math" panose="02040503050406030204" pitchFamily="18" charset="0"/>
                        </a:rPr>
                        <m:t>=</m:t>
                      </m:r>
                      <m:sSub>
                        <m:sSubPr>
                          <m:ctrlPr>
                            <a:rPr lang="en-US" altLang="zh-TW" sz="3200" i="1">
                              <a:latin typeface="Cambria Math" panose="02040503050406030204" pitchFamily="18" charset="0"/>
                            </a:rPr>
                          </m:ctrlPr>
                        </m:sSubPr>
                        <m:e>
                          <m:r>
                            <a:rPr lang="en-US" altLang="zh-TW" sz="3200" i="1">
                              <a:latin typeface="Cambria Math" panose="02040503050406030204" pitchFamily="18" charset="0"/>
                            </a:rPr>
                            <m:t>𝐸</m:t>
                          </m:r>
                        </m:e>
                        <m:sub>
                          <m:r>
                            <a:rPr lang="zh-TW" altLang="en-US" sz="3200" i="1">
                              <a:latin typeface="Cambria Math" panose="02040503050406030204" pitchFamily="18" charset="0"/>
                            </a:rPr>
                            <m:t>𝜏</m:t>
                          </m:r>
                        </m:sub>
                      </m:sSub>
                      <m:r>
                        <a:rPr lang="en-US" altLang="zh-TW" sz="3200" i="1">
                          <a:latin typeface="Cambria Math" panose="02040503050406030204" pitchFamily="18" charset="0"/>
                        </a:rPr>
                        <m:t>[</m:t>
                      </m:r>
                      <m:nary>
                        <m:naryPr>
                          <m:ctrlPr>
                            <a:rPr lang="en-US" altLang="zh-TW" sz="3200" i="1">
                              <a:latin typeface="Cambria Math" panose="02040503050406030204" pitchFamily="18" charset="0"/>
                            </a:rPr>
                          </m:ctrlPr>
                        </m:naryPr>
                        <m:sub>
                          <m:r>
                            <m:rPr>
                              <m:brk m:alnAt="23"/>
                            </m:rPr>
                            <a:rPr lang="en-US" altLang="zh-TW" sz="3200" i="1">
                              <a:latin typeface="Cambria Math" panose="02040503050406030204" pitchFamily="18" charset="0"/>
                            </a:rPr>
                            <m:t>0</m:t>
                          </m:r>
                        </m:sub>
                        <m:sup>
                          <m:r>
                            <a:rPr lang="zh-TW" altLang="en-US" sz="3200" i="1">
                              <a:latin typeface="Cambria Math" panose="02040503050406030204" pitchFamily="18" charset="0"/>
                            </a:rPr>
                            <m:t>𝜏</m:t>
                          </m:r>
                        </m:sup>
                        <m:e>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𝑟𝑡</m:t>
                              </m:r>
                            </m:sup>
                          </m:sSup>
                          <m:d>
                            <m:dPr>
                              <m:ctrlPr>
                                <a:rPr lang="en-US" altLang="zh-TW" sz="3200" i="1">
                                  <a:latin typeface="Cambria Math" panose="02040503050406030204" pitchFamily="18" charset="0"/>
                                </a:rPr>
                              </m:ctrlPr>
                            </m:dPr>
                            <m:e>
                              <m:r>
                                <a:rPr lang="en-US" altLang="zh-TW" sz="3200" i="1">
                                  <a:latin typeface="Cambria Math" panose="02040503050406030204" pitchFamily="18" charset="0"/>
                                </a:rPr>
                                <m:t>𝑟</m:t>
                              </m:r>
                              <m:r>
                                <a:rPr lang="en-US" altLang="zh-TW" sz="3200" i="1">
                                  <a:latin typeface="Cambria Math" panose="02040503050406030204" pitchFamily="18" charset="0"/>
                                </a:rPr>
                                <m:t>+</m:t>
                              </m:r>
                              <m:r>
                                <a:rPr lang="zh-TW" altLang="en-US" sz="3200" i="1">
                                  <a:latin typeface="Cambria Math" panose="02040503050406030204" pitchFamily="18" charset="0"/>
                                </a:rPr>
                                <m:t>𝛼</m:t>
                              </m:r>
                            </m:e>
                          </m:d>
                          <m:r>
                            <a:rPr lang="en-US" altLang="zh-TW" sz="3200" i="1">
                              <a:latin typeface="Cambria Math" panose="02040503050406030204" pitchFamily="18" charset="0"/>
                            </a:rPr>
                            <m:t>𝑀</m:t>
                          </m:r>
                          <m:r>
                            <a:rPr lang="zh-TW" altLang="en-US" sz="3200" i="1">
                              <a:latin typeface="Cambria Math" panose="02040503050406030204" pitchFamily="18" charset="0"/>
                            </a:rPr>
                            <m:t>𝒹</m:t>
                          </m:r>
                          <m:r>
                            <a:rPr lang="en-US" altLang="zh-TW" sz="3200" i="1">
                              <a:latin typeface="Cambria Math" panose="02040503050406030204" pitchFamily="18" charset="0"/>
                            </a:rPr>
                            <m:t>𝑡</m:t>
                          </m:r>
                          <m:r>
                            <a:rPr lang="en-US" altLang="zh-TW" sz="3200" i="1">
                              <a:latin typeface="Cambria Math" panose="02040503050406030204" pitchFamily="18" charset="0"/>
                            </a:rPr>
                            <m:t>+</m:t>
                          </m:r>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m:t>
                              </m:r>
                              <m:r>
                                <a:rPr lang="zh-TW" altLang="en-US" sz="3200" i="1">
                                  <a:latin typeface="Cambria Math" panose="02040503050406030204" pitchFamily="18" charset="0"/>
                                </a:rPr>
                                <m:t>𝜏</m:t>
                              </m:r>
                            </m:sup>
                          </m:sSup>
                          <m:r>
                            <a:rPr lang="zh-TW" altLang="en-US" sz="3200" i="1">
                              <a:latin typeface="Cambria Math" panose="02040503050406030204" pitchFamily="18" charset="0"/>
                            </a:rPr>
                            <m:t>𝒮</m:t>
                          </m:r>
                          <m:r>
                            <a:rPr lang="en-US" altLang="zh-TW" sz="3200" i="1">
                              <a:latin typeface="Cambria Math" panose="02040503050406030204" pitchFamily="18" charset="0"/>
                            </a:rPr>
                            <m:t>(</m:t>
                          </m:r>
                          <m:r>
                            <a:rPr lang="zh-TW" altLang="en-US" sz="3200" i="1">
                              <a:latin typeface="Cambria Math" panose="02040503050406030204" pitchFamily="18" charset="0"/>
                            </a:rPr>
                            <m:t>𝜏</m:t>
                          </m:r>
                          <m:r>
                            <a:rPr lang="en-US" altLang="zh-TW" sz="3200" i="1">
                              <a:latin typeface="Cambria Math" panose="02040503050406030204" pitchFamily="18" charset="0"/>
                            </a:rPr>
                            <m:t>)</m:t>
                          </m:r>
                          <m:r>
                            <a:rPr lang="zh-TW" altLang="en-US" sz="3200" i="1">
                              <a:latin typeface="Cambria Math" panose="02040503050406030204" pitchFamily="18" charset="0"/>
                            </a:rPr>
                            <m:t>𝛽</m:t>
                          </m:r>
                          <m:f>
                            <m:fPr>
                              <m:ctrlPr>
                                <a:rPr lang="en-US" altLang="zh-TW" sz="3200" i="1">
                                  <a:latin typeface="Cambria Math" panose="02040503050406030204" pitchFamily="18" charset="0"/>
                                </a:rPr>
                              </m:ctrlPr>
                            </m:fPr>
                            <m:num>
                              <m:r>
                                <a:rPr lang="en-US" altLang="zh-TW" sz="3200" i="1">
                                  <a:latin typeface="Cambria Math" panose="02040503050406030204" pitchFamily="18" charset="0"/>
                                </a:rPr>
                                <m:t>𝑀</m:t>
                              </m:r>
                            </m:num>
                            <m:den>
                              <m:acc>
                                <m:accPr>
                                  <m:chr m:val="̅"/>
                                  <m:ctrlPr>
                                    <a:rPr lang="en-US" altLang="zh-TW" sz="3200" i="1">
                                      <a:latin typeface="Cambria Math" panose="02040503050406030204" pitchFamily="18" charset="0"/>
                                    </a:rPr>
                                  </m:ctrlPr>
                                </m:accPr>
                                <m:e>
                                  <m:r>
                                    <a:rPr lang="zh-TW" altLang="en-US" sz="3200" i="1">
                                      <a:latin typeface="Cambria Math" panose="02040503050406030204" pitchFamily="18" charset="0"/>
                                    </a:rPr>
                                    <m:t>𝒮</m:t>
                                  </m:r>
                                </m:e>
                              </m:acc>
                            </m:den>
                          </m:f>
                        </m:e>
                      </m:nary>
                      <m:r>
                        <a:rPr lang="en-US" altLang="zh-TW" sz="3200" i="1">
                          <a:latin typeface="Cambria Math" panose="02040503050406030204" pitchFamily="18" charset="0"/>
                        </a:rPr>
                        <m:t>]</m:t>
                      </m:r>
                    </m:oMath>
                  </m:oMathPara>
                </a14:m>
                <a:endParaRPr lang="en-US" altLang="zh-TW" sz="320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altLang="zh-TW" sz="3200" b="0" i="0" smtClean="0">
                          <a:latin typeface="Cambria Math" panose="02040503050406030204" pitchFamily="18" charset="0"/>
                        </a:rPr>
                        <m:t>=</m:t>
                      </m:r>
                      <m:sSub>
                        <m:sSubPr>
                          <m:ctrlPr>
                            <a:rPr lang="en-US" altLang="zh-TW" sz="3200" i="1">
                              <a:latin typeface="Cambria Math" panose="02040503050406030204" pitchFamily="18" charset="0"/>
                            </a:rPr>
                          </m:ctrlPr>
                        </m:sSubPr>
                        <m:e>
                          <m:r>
                            <a:rPr lang="en-US" altLang="zh-TW" sz="3200" i="1">
                              <a:latin typeface="Cambria Math" panose="02040503050406030204" pitchFamily="18" charset="0"/>
                            </a:rPr>
                            <m:t>𝐸</m:t>
                          </m:r>
                        </m:e>
                        <m:sub>
                          <m:r>
                            <a:rPr lang="zh-TW" altLang="en-US" sz="3200" i="1">
                              <a:latin typeface="Cambria Math" panose="02040503050406030204" pitchFamily="18" charset="0"/>
                            </a:rPr>
                            <m:t>𝜏</m:t>
                          </m:r>
                        </m:sub>
                      </m:sSub>
                      <m:d>
                        <m:dPr>
                          <m:begChr m:val="["/>
                          <m:endChr m:val="]"/>
                          <m:ctrlPr>
                            <a:rPr lang="en-US" altLang="zh-TW" sz="3200" b="0" i="1" smtClean="0">
                              <a:latin typeface="Cambria Math" panose="02040503050406030204" pitchFamily="18" charset="0"/>
                            </a:rPr>
                          </m:ctrlPr>
                        </m:dPr>
                        <m:e>
                          <m:r>
                            <a:rPr lang="en-US" altLang="zh-TW" sz="3200" b="0" i="1" smtClean="0">
                              <a:latin typeface="Cambria Math" panose="02040503050406030204" pitchFamily="18" charset="0"/>
                            </a:rPr>
                            <m:t>(1+</m:t>
                          </m:r>
                          <m:f>
                            <m:fPr>
                              <m:ctrlPr>
                                <a:rPr lang="en-US" altLang="zh-TW" sz="3200" b="0" i="1" smtClean="0">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b="0" i="1" smtClean="0">
                                  <a:latin typeface="Cambria Math" panose="02040503050406030204" pitchFamily="18" charset="0"/>
                                </a:rPr>
                                <m:t>𝑟</m:t>
                              </m:r>
                            </m:den>
                          </m:f>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𝑀</m:t>
                          </m:r>
                          <m:d>
                            <m:dPr>
                              <m:ctrlPr>
                                <a:rPr lang="en-US" altLang="zh-TW" sz="3200" b="0" i="1" smtClean="0">
                                  <a:latin typeface="Cambria Math" panose="02040503050406030204" pitchFamily="18" charset="0"/>
                                </a:rPr>
                              </m:ctrlPr>
                            </m:dPr>
                            <m:e>
                              <m:r>
                                <a:rPr lang="en-US" altLang="zh-TW" sz="3200" b="0" i="1" smtClean="0">
                                  <a:latin typeface="Cambria Math" panose="02040503050406030204" pitchFamily="18" charset="0"/>
                                </a:rPr>
                                <m:t>1−</m:t>
                              </m:r>
                              <m:sSup>
                                <m:sSupPr>
                                  <m:ctrlPr>
                                    <a:rPr lang="en-US" altLang="zh-TW" sz="3200" b="0" i="1" smtClean="0">
                                      <a:latin typeface="Cambria Math" panose="02040503050406030204" pitchFamily="18" charset="0"/>
                                    </a:rPr>
                                  </m:ctrlPr>
                                </m:sSupPr>
                                <m:e>
                                  <m:r>
                                    <a:rPr lang="en-US" altLang="zh-TW" sz="3200" b="0" i="1" smtClean="0">
                                      <a:latin typeface="Cambria Math" panose="02040503050406030204" pitchFamily="18" charset="0"/>
                                    </a:rPr>
                                    <m:t>𝑒</m:t>
                                  </m:r>
                                </m:e>
                                <m:sup>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𝑟</m:t>
                                  </m:r>
                                  <m:r>
                                    <a:rPr lang="zh-TW" altLang="en-US" sz="3200" b="0" i="1" smtClean="0">
                                      <a:latin typeface="Cambria Math" panose="02040503050406030204" pitchFamily="18" charset="0"/>
                                    </a:rPr>
                                    <m:t>𝜏</m:t>
                                  </m:r>
                                </m:sup>
                              </m:sSup>
                            </m:e>
                          </m:d>
                          <m:r>
                            <a:rPr lang="en-US" altLang="zh-TW" sz="3200" b="0" i="1" smtClean="0">
                              <a:latin typeface="Cambria Math" panose="02040503050406030204" pitchFamily="18" charset="0"/>
                            </a:rPr>
                            <m:t>+</m:t>
                          </m:r>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m:t>
                              </m:r>
                              <m:r>
                                <a:rPr lang="zh-TW" altLang="en-US" sz="3200" i="1">
                                  <a:latin typeface="Cambria Math" panose="02040503050406030204" pitchFamily="18" charset="0"/>
                                </a:rPr>
                                <m:t>𝜏</m:t>
                              </m:r>
                            </m:sup>
                          </m:sSup>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𝜏</m:t>
                              </m:r>
                            </m:e>
                          </m:d>
                          <m:r>
                            <a:rPr lang="zh-TW" altLang="en-US" sz="3200" i="1">
                              <a:latin typeface="Cambria Math" panose="02040503050406030204" pitchFamily="18" charset="0"/>
                            </a:rPr>
                            <m:t>𝛽</m:t>
                          </m:r>
                          <m:f>
                            <m:fPr>
                              <m:ctrlPr>
                                <a:rPr lang="en-US" altLang="zh-TW" sz="3200" i="1">
                                  <a:latin typeface="Cambria Math" panose="02040503050406030204" pitchFamily="18" charset="0"/>
                                </a:rPr>
                              </m:ctrlPr>
                            </m:fPr>
                            <m:num>
                              <m:r>
                                <a:rPr lang="en-US" altLang="zh-TW" sz="3200" i="1">
                                  <a:latin typeface="Cambria Math" panose="02040503050406030204" pitchFamily="18" charset="0"/>
                                </a:rPr>
                                <m:t>𝑀</m:t>
                              </m:r>
                            </m:num>
                            <m:den>
                              <m:acc>
                                <m:accPr>
                                  <m:chr m:val="̅"/>
                                  <m:ctrlPr>
                                    <a:rPr lang="en-US" altLang="zh-TW" sz="3200" i="1">
                                      <a:latin typeface="Cambria Math" panose="02040503050406030204" pitchFamily="18" charset="0"/>
                                    </a:rPr>
                                  </m:ctrlPr>
                                </m:accPr>
                                <m:e>
                                  <m:r>
                                    <a:rPr lang="zh-TW" altLang="en-US" sz="3200" i="1">
                                      <a:latin typeface="Cambria Math" panose="02040503050406030204" pitchFamily="18" charset="0"/>
                                    </a:rPr>
                                    <m:t>𝒮</m:t>
                                  </m:r>
                                </m:e>
                              </m:acc>
                            </m:den>
                          </m:f>
                        </m:e>
                      </m:d>
                    </m:oMath>
                  </m:oMathPara>
                </a14:m>
                <a:endParaRPr lang="en-US" altLang="zh-TW" sz="3200" b="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altLang="zh-TW" sz="3200" b="0" i="1" smtClean="0">
                          <a:latin typeface="Cambria Math" panose="02040503050406030204" pitchFamily="18" charset="0"/>
                        </a:rPr>
                        <m:t>=</m:t>
                      </m:r>
                      <m:sSub>
                        <m:sSubPr>
                          <m:ctrlPr>
                            <a:rPr lang="en-US" altLang="zh-TW" sz="3200" i="1">
                              <a:latin typeface="Cambria Math" panose="02040503050406030204" pitchFamily="18" charset="0"/>
                            </a:rPr>
                          </m:ctrlPr>
                        </m:sSubPr>
                        <m:e>
                          <m:r>
                            <a:rPr lang="en-US" altLang="zh-TW" sz="3200" i="1">
                              <a:latin typeface="Cambria Math" panose="02040503050406030204" pitchFamily="18" charset="0"/>
                            </a:rPr>
                            <m:t>𝐸</m:t>
                          </m:r>
                        </m:e>
                        <m:sub>
                          <m:r>
                            <a:rPr lang="zh-TW" altLang="en-US" sz="3200" i="1">
                              <a:latin typeface="Cambria Math" panose="02040503050406030204" pitchFamily="18" charset="0"/>
                            </a:rPr>
                            <m:t>𝜏</m:t>
                          </m:r>
                        </m:sub>
                      </m:sSub>
                      <m:d>
                        <m:dPr>
                          <m:begChr m:val="["/>
                          <m:endChr m:val="]"/>
                          <m:ctrlPr>
                            <a:rPr lang="en-US" altLang="zh-TW" sz="3200" b="0" i="1" smtClean="0">
                              <a:latin typeface="Cambria Math" panose="02040503050406030204" pitchFamily="18" charset="0"/>
                            </a:rPr>
                          </m:ctrlPr>
                        </m:dPr>
                        <m:e>
                          <m:r>
                            <a:rPr lang="en-US" altLang="zh-TW" sz="3200" b="0" i="1" smtClean="0">
                              <a:latin typeface="Cambria Math" panose="02040503050406030204" pitchFamily="18" charset="0"/>
                            </a:rPr>
                            <m:t>(1+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𝑀</m:t>
                          </m:r>
                          <m:r>
                            <a:rPr lang="en-US" altLang="zh-TW" sz="3200" b="0" i="1" smtClean="0">
                              <a:latin typeface="Cambria Math" panose="02040503050406030204" pitchFamily="18" charset="0"/>
                            </a:rPr>
                            <m:t>+</m:t>
                          </m:r>
                          <m:r>
                            <a:rPr lang="en-US" altLang="zh-TW" sz="3200" b="0" i="1" smtClean="0">
                              <a:latin typeface="Cambria Math" panose="02040503050406030204" pitchFamily="18" charset="0"/>
                            </a:rPr>
                            <m:t>𝑀</m:t>
                          </m:r>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m:t>
                              </m:r>
                              <m:r>
                                <a:rPr lang="zh-TW" altLang="en-US" sz="3200" i="1">
                                  <a:latin typeface="Cambria Math" panose="02040503050406030204" pitchFamily="18" charset="0"/>
                                </a:rPr>
                                <m:t>𝜏</m:t>
                              </m:r>
                            </m:sup>
                          </m:sSup>
                          <m:d>
                            <m:dPr>
                              <m:ctrlPr>
                                <a:rPr lang="en-US" altLang="zh-TW" sz="3200" b="0" i="1" smtClean="0">
                                  <a:latin typeface="Cambria Math" panose="02040503050406030204" pitchFamily="18" charset="0"/>
                                </a:rPr>
                              </m:ctrlPr>
                            </m:dPr>
                            <m:e>
                              <m:r>
                                <a:rPr lang="zh-TW" altLang="en-US" sz="3200" i="1">
                                  <a:latin typeface="Cambria Math" panose="02040503050406030204" pitchFamily="18" charset="0"/>
                                </a:rPr>
                                <m:t>𝛽</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𝜏</m:t>
                                      </m:r>
                                    </m:e>
                                  </m:d>
                                </m:num>
                                <m:den>
                                  <m:acc>
                                    <m:accPr>
                                      <m:chr m:val="̅"/>
                                      <m:ctrlPr>
                                        <a:rPr lang="en-US" altLang="zh-TW" sz="3200" i="1">
                                          <a:latin typeface="Cambria Math" panose="02040503050406030204" pitchFamily="18" charset="0"/>
                                        </a:rPr>
                                      </m:ctrlPr>
                                    </m:accPr>
                                    <m:e>
                                      <m:r>
                                        <a:rPr lang="zh-TW" altLang="en-US" sz="3200" i="1">
                                          <a:latin typeface="Cambria Math" panose="02040503050406030204" pitchFamily="18" charset="0"/>
                                        </a:rPr>
                                        <m:t>𝒮</m:t>
                                      </m:r>
                                    </m:e>
                                  </m:acc>
                                </m:den>
                              </m:f>
                              <m:r>
                                <a:rPr lang="en-US" altLang="zh-TW" sz="3200" b="0" i="1" smtClean="0">
                                  <a:latin typeface="Cambria Math" panose="02040503050406030204" pitchFamily="18" charset="0"/>
                                </a:rPr>
                                <m:t>−1−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e>
                          </m:d>
                        </m:e>
                      </m:d>
                    </m:oMath>
                  </m:oMathPara>
                </a14:m>
                <a:endParaRPr lang="en-US" altLang="zh-TW" sz="3200" b="0" i="1" dirty="0" smtClean="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US" altLang="zh-TW" sz="3200" b="0" i="1" smtClean="0">
                          <a:latin typeface="Cambria Math" panose="02040503050406030204" pitchFamily="18" charset="0"/>
                          <a:ea typeface="微軟正黑體" panose="020B0604030504040204" pitchFamily="34" charset="-120"/>
                        </a:rPr>
                        <m:t>=(1+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r>
                        <a:rPr lang="en-US" altLang="zh-TW" sz="3200" b="0" i="1" smtClean="0">
                          <a:latin typeface="Cambria Math" panose="02040503050406030204" pitchFamily="18" charset="0"/>
                          <a:ea typeface="微軟正黑體" panose="020B0604030504040204" pitchFamily="34" charset="-120"/>
                        </a:rPr>
                        <m:t>)</m:t>
                      </m:r>
                      <m:r>
                        <a:rPr lang="en-US" altLang="zh-TW" sz="3200" b="0" i="1" smtClean="0">
                          <a:latin typeface="Cambria Math" panose="02040503050406030204" pitchFamily="18" charset="0"/>
                          <a:ea typeface="微軟正黑體" panose="020B0604030504040204" pitchFamily="34" charset="-120"/>
                        </a:rPr>
                        <m:t>𝑀</m:t>
                      </m:r>
                      <m:r>
                        <a:rPr lang="en-US" altLang="zh-TW" sz="3200" b="0" i="1" smtClean="0">
                          <a:latin typeface="Cambria Math" panose="02040503050406030204" pitchFamily="18" charset="0"/>
                          <a:ea typeface="微軟正黑體" panose="020B0604030504040204" pitchFamily="34" charset="-120"/>
                        </a:rPr>
                        <m:t>+</m:t>
                      </m:r>
                      <m:r>
                        <a:rPr lang="en-US" altLang="zh-TW" sz="3200" b="0" i="1" smtClean="0">
                          <a:latin typeface="Cambria Math" panose="02040503050406030204" pitchFamily="18" charset="0"/>
                          <a:ea typeface="微軟正黑體" panose="020B0604030504040204" pitchFamily="34" charset="-120"/>
                        </a:rPr>
                        <m:t>𝑀</m:t>
                      </m:r>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m:t>
                          </m:r>
                          <m:r>
                            <a:rPr lang="zh-TW" altLang="en-US" sz="3200" i="1">
                              <a:latin typeface="Cambria Math" panose="02040503050406030204" pitchFamily="18" charset="0"/>
                            </a:rPr>
                            <m:t>𝜏</m:t>
                          </m:r>
                        </m:sup>
                      </m:sSup>
                      <m:sSub>
                        <m:sSubPr>
                          <m:ctrlPr>
                            <a:rPr lang="en-US" altLang="zh-TW" sz="3200" i="1">
                              <a:latin typeface="Cambria Math" panose="02040503050406030204" pitchFamily="18" charset="0"/>
                            </a:rPr>
                          </m:ctrlPr>
                        </m:sSubPr>
                        <m:e>
                          <m:r>
                            <a:rPr lang="en-US" altLang="zh-TW" sz="3200" i="1">
                              <a:latin typeface="Cambria Math" panose="02040503050406030204" pitchFamily="18" charset="0"/>
                            </a:rPr>
                            <m:t>{</m:t>
                          </m:r>
                          <m:r>
                            <a:rPr lang="zh-TW" altLang="en-US" sz="3200" i="1">
                              <a:latin typeface="Cambria Math" panose="02040503050406030204" pitchFamily="18" charset="0"/>
                            </a:rPr>
                            <m:t>𝛽</m:t>
                          </m:r>
                          <m:r>
                            <a:rPr lang="en-US" altLang="zh-TW" sz="3200" i="1">
                              <a:latin typeface="Cambria Math" panose="02040503050406030204" pitchFamily="18" charset="0"/>
                            </a:rPr>
                            <m:t>𝐸</m:t>
                          </m:r>
                        </m:e>
                        <m:sub>
                          <m:r>
                            <a:rPr lang="zh-TW" altLang="en-US" sz="3200" i="1">
                              <a:latin typeface="Cambria Math" panose="02040503050406030204" pitchFamily="18" charset="0"/>
                            </a:rPr>
                            <m:t>𝜏</m:t>
                          </m:r>
                        </m:sub>
                      </m:sSub>
                      <m:r>
                        <a:rPr lang="en-US" altLang="zh-TW" sz="3200" b="0" i="1" smtClean="0">
                          <a:latin typeface="Cambria Math" panose="02040503050406030204" pitchFamily="18" charset="0"/>
                        </a:rPr>
                        <m:t>[</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𝜏</m:t>
                              </m:r>
                            </m:e>
                          </m:d>
                        </m:num>
                        <m:den>
                          <m:acc>
                            <m:accPr>
                              <m:chr m:val="̅"/>
                              <m:ctrlPr>
                                <a:rPr lang="en-US" altLang="zh-TW" sz="3200" i="1">
                                  <a:latin typeface="Cambria Math" panose="02040503050406030204" pitchFamily="18" charset="0"/>
                                </a:rPr>
                              </m:ctrlPr>
                            </m:accPr>
                            <m:e>
                              <m:r>
                                <a:rPr lang="zh-TW" altLang="en-US" sz="3200" i="1">
                                  <a:latin typeface="Cambria Math" panose="02040503050406030204" pitchFamily="18" charset="0"/>
                                </a:rPr>
                                <m:t>𝒮</m:t>
                              </m:r>
                            </m:e>
                          </m:acc>
                        </m:den>
                      </m:f>
                      <m:r>
                        <a:rPr lang="en-US" altLang="zh-TW" sz="3200" b="0" i="1" smtClean="0">
                          <a:latin typeface="Cambria Math" panose="02040503050406030204" pitchFamily="18" charset="0"/>
                        </a:rPr>
                        <m:t>] </m:t>
                      </m:r>
                      <m:r>
                        <a:rPr lang="en-US" altLang="zh-TW" sz="3200" i="1">
                          <a:latin typeface="Cambria Math" panose="02040503050406030204" pitchFamily="18" charset="0"/>
                        </a:rPr>
                        <m:t>−1−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r>
                        <a:rPr lang="en-US" altLang="zh-TW" sz="3200" i="1">
                          <a:latin typeface="Cambria Math" panose="02040503050406030204" pitchFamily="18" charset="0"/>
                        </a:rPr>
                        <m:t>}</m:t>
                      </m:r>
                    </m:oMath>
                  </m:oMathPara>
                </a14:m>
                <a:endParaRPr lang="en-US" altLang="zh-TW" sz="3200" i="1" dirty="0" smtClean="0">
                  <a:latin typeface="Cambria Math" panose="02040503050406030204" pitchFamily="18" charset="0"/>
                </a:endParaRPr>
              </a:p>
              <a:p>
                <a:endParaRPr lang="en-US" altLang="zh-TW" sz="3200" dirty="0" smtClean="0">
                  <a:latin typeface="微軟正黑體" panose="020B0604030504040204" pitchFamily="34" charset="-120"/>
                  <a:ea typeface="微軟正黑體" panose="020B0604030504040204" pitchFamily="34" charset="-120"/>
                </a:endParaRPr>
              </a:p>
              <a:p>
                <a:endParaRPr lang="en-US" altLang="zh-TW" sz="3200" dirty="0">
                  <a:latin typeface="微軟正黑體" panose="020B0604030504040204" pitchFamily="34" charset="-120"/>
                  <a:ea typeface="微軟正黑體" panose="020B0604030504040204" pitchFamily="34" charset="-120"/>
                </a:endParaRPr>
              </a:p>
            </p:txBody>
          </p:sp>
        </mc:Choice>
        <mc:Fallback xmlns="">
          <p:sp>
            <p:nvSpPr>
              <p:cNvPr id="2" name="矩形 1"/>
              <p:cNvSpPr>
                <a:spLocks noRot="1" noChangeAspect="1" noMove="1" noResize="1" noEditPoints="1" noAdjustHandles="1" noChangeArrowheads="1" noChangeShapeType="1" noTextEdit="1"/>
              </p:cNvSpPr>
              <p:nvPr/>
            </p:nvSpPr>
            <p:spPr>
              <a:xfrm>
                <a:off x="95984" y="1673147"/>
                <a:ext cx="9820747" cy="5158335"/>
              </a:xfrm>
              <a:prstGeom prst="rect">
                <a:avLst/>
              </a:prstGeom>
              <a:blipFill rotWithShape="0">
                <a:blip r:embed="rId3"/>
                <a:stretch>
                  <a:fillRect/>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5367731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內容版面配置區 2"/>
              <p:cNvSpPr>
                <a:spLocks noGrp="1"/>
              </p:cNvSpPr>
              <p:nvPr>
                <p:ph idx="1"/>
              </p:nvPr>
            </p:nvSpPr>
            <p:spPr>
              <a:xfrm>
                <a:off x="346656" y="2884867"/>
                <a:ext cx="12081456" cy="3812147"/>
              </a:xfrm>
            </p:spPr>
            <p:txBody>
              <a:bodyPr>
                <a:normAutofit/>
              </a:bodyPr>
              <a:lstStyle/>
              <a:p>
                <a:r>
                  <a:rPr lang="en-US" altLang="zh-TW" sz="3600" dirty="0" smtClean="0"/>
                  <a:t>Use the risk-neutral measure</a:t>
                </a:r>
              </a:p>
              <a:p>
                <a:pPr marL="0" indent="0">
                  <a:buNone/>
                </a:pPr>
                <a:r>
                  <a:rPr lang="en-US" altLang="zh-TW" sz="3600" dirty="0" smtClean="0"/>
                  <a:t>   Simulate </a:t>
                </a:r>
                <a14:m>
                  <m:oMath xmlns:m="http://schemas.openxmlformats.org/officeDocument/2006/math">
                    <m:r>
                      <a:rPr lang="zh-TW" altLang="en-US" sz="3600" i="1">
                        <a:latin typeface="Cambria Math" panose="02040503050406030204" pitchFamily="18" charset="0"/>
                      </a:rPr>
                      <m:t>𝒮</m:t>
                    </m:r>
                    <m:d>
                      <m:dPr>
                        <m:ctrlPr>
                          <a:rPr lang="en-US" altLang="zh-TW" sz="3600" i="1">
                            <a:latin typeface="Cambria Math" panose="02040503050406030204" pitchFamily="18" charset="0"/>
                          </a:rPr>
                        </m:ctrlPr>
                      </m:dPr>
                      <m:e>
                        <m:r>
                          <a:rPr lang="en-US" altLang="zh-TW" sz="3600" i="1">
                            <a:latin typeface="Cambria Math" panose="02040503050406030204" pitchFamily="18" charset="0"/>
                          </a:rPr>
                          <m:t>𝑡</m:t>
                        </m:r>
                      </m:e>
                    </m:d>
                  </m:oMath>
                </a14:m>
                <a:r>
                  <a:rPr lang="en-US" altLang="zh-TW" sz="3600" dirty="0" smtClean="0"/>
                  <a:t> and </a:t>
                </a:r>
                <a14:m>
                  <m:oMath xmlns:m="http://schemas.openxmlformats.org/officeDocument/2006/math">
                    <m:r>
                      <a:rPr lang="zh-TW" altLang="en-US" sz="3600" i="1">
                        <a:latin typeface="Cambria Math" panose="02040503050406030204" pitchFamily="18" charset="0"/>
                      </a:rPr>
                      <m:t>𝒬</m:t>
                    </m:r>
                    <m:d>
                      <m:dPr>
                        <m:ctrlPr>
                          <a:rPr lang="en-US" altLang="zh-TW" sz="3600" i="1">
                            <a:latin typeface="Cambria Math" panose="02040503050406030204" pitchFamily="18" charset="0"/>
                          </a:rPr>
                        </m:ctrlPr>
                      </m:dPr>
                      <m:e>
                        <m:r>
                          <a:rPr lang="en-US" altLang="zh-TW" sz="3600" i="1">
                            <a:latin typeface="Cambria Math" panose="02040503050406030204" pitchFamily="18" charset="0"/>
                          </a:rPr>
                          <m:t>𝑡</m:t>
                        </m:r>
                      </m:e>
                    </m:d>
                  </m:oMath>
                </a14:m>
                <a:r>
                  <a:rPr lang="en-US" altLang="zh-TW" sz="3600" dirty="0" smtClean="0"/>
                  <a:t> daily in order to determine</a:t>
                </a:r>
                <a14:m>
                  <m:oMath xmlns:m="http://schemas.openxmlformats.org/officeDocument/2006/math">
                    <m:r>
                      <a:rPr lang="en-US" altLang="zh-TW" sz="3600" b="0" i="0" smtClean="0">
                        <a:latin typeface="Cambria Math" panose="02040503050406030204" pitchFamily="18" charset="0"/>
                      </a:rPr>
                      <m:t> </m:t>
                    </m:r>
                    <m:r>
                      <a:rPr lang="zh-TW" altLang="en-US" sz="3600" i="1">
                        <a:latin typeface="Cambria Math" panose="02040503050406030204" pitchFamily="18" charset="0"/>
                      </a:rPr>
                      <m:t>𝜏</m:t>
                    </m:r>
                    <m:r>
                      <a:rPr lang="en-US" altLang="zh-TW" sz="3600" i="1">
                        <a:latin typeface="Cambria Math" panose="02040503050406030204" pitchFamily="18" charset="0"/>
                      </a:rPr>
                      <m:t> </m:t>
                    </m:r>
                  </m:oMath>
                </a14:m>
                <a:endParaRPr lang="en-US" altLang="zh-TW" sz="3600" b="0" i="0" dirty="0" smtClean="0">
                  <a:latin typeface="Cambria Math" panose="02040503050406030204" pitchFamily="18" charset="0"/>
                </a:endParaRPr>
              </a:p>
              <a:p>
                <a:pPr marL="0" indent="0">
                  <a:buNone/>
                </a:pPr>
                <a:r>
                  <a:rPr lang="en-US" altLang="zh-TW" sz="3600" dirty="0" smtClean="0"/>
                  <a:t>   For each </a:t>
                </a:r>
                <a14:m>
                  <m:oMath xmlns:m="http://schemas.openxmlformats.org/officeDocument/2006/math">
                    <m:r>
                      <a:rPr lang="en-US" altLang="zh-TW" sz="3600" b="0" i="1" smtClean="0">
                        <a:latin typeface="Cambria Math" panose="02040503050406030204" pitchFamily="18" charset="0"/>
                      </a:rPr>
                      <m:t>{</m:t>
                    </m:r>
                    <m:r>
                      <a:rPr lang="zh-TW" altLang="en-US" sz="3600" i="1">
                        <a:latin typeface="Cambria Math" panose="02040503050406030204" pitchFamily="18" charset="0"/>
                      </a:rPr>
                      <m:t>𝜏</m:t>
                    </m:r>
                    <m:r>
                      <a:rPr lang="en-US" altLang="zh-TW" sz="3600" b="0" i="1" smtClean="0">
                        <a:latin typeface="Cambria Math" panose="02040503050406030204" pitchFamily="18" charset="0"/>
                      </a:rPr>
                      <m:t> ,</m:t>
                    </m:r>
                    <m:r>
                      <a:rPr lang="zh-TW" altLang="en-US" sz="3600" i="1">
                        <a:latin typeface="Cambria Math" panose="02040503050406030204" pitchFamily="18" charset="0"/>
                      </a:rPr>
                      <m:t>𝒮</m:t>
                    </m:r>
                    <m:d>
                      <m:dPr>
                        <m:ctrlPr>
                          <a:rPr lang="en-US" altLang="zh-TW" sz="3600" i="1">
                            <a:latin typeface="Cambria Math" panose="02040503050406030204" pitchFamily="18" charset="0"/>
                          </a:rPr>
                        </m:ctrlPr>
                      </m:dPr>
                      <m:e>
                        <m:r>
                          <a:rPr lang="zh-TW" altLang="en-US" sz="3600" i="1">
                            <a:latin typeface="Cambria Math" panose="02040503050406030204" pitchFamily="18" charset="0"/>
                          </a:rPr>
                          <m:t>𝜏</m:t>
                        </m:r>
                      </m:e>
                    </m:d>
                    <m:r>
                      <a:rPr lang="en-US" altLang="zh-TW" sz="3600" b="0" i="1" smtClean="0">
                        <a:latin typeface="Cambria Math" panose="02040503050406030204" pitchFamily="18" charset="0"/>
                      </a:rPr>
                      <m:t>}</m:t>
                    </m:r>
                  </m:oMath>
                </a14:m>
                <a:r>
                  <a:rPr lang="en-US" altLang="zh-TW" sz="3600" dirty="0" smtClean="0"/>
                  <a:t> ,assume</a:t>
                </a:r>
                <a14:m>
                  <m:oMath xmlns:m="http://schemas.openxmlformats.org/officeDocument/2006/math">
                    <m:r>
                      <a:rPr lang="en-US" altLang="zh-TW" sz="3600" b="0" i="0" smtClean="0">
                        <a:latin typeface="Cambria Math" panose="02040503050406030204" pitchFamily="18" charset="0"/>
                      </a:rPr>
                      <m:t> </m:t>
                    </m:r>
                    <m:r>
                      <a:rPr lang="zh-TW" altLang="en-US" sz="3600" i="1">
                        <a:latin typeface="Cambria Math" panose="02040503050406030204" pitchFamily="18" charset="0"/>
                      </a:rPr>
                      <m:t>𝛼</m:t>
                    </m:r>
                  </m:oMath>
                </a14:m>
                <a:r>
                  <a:rPr lang="en-US" altLang="zh-TW" sz="3600" dirty="0" smtClean="0"/>
                  <a:t>=0 </a:t>
                </a:r>
              </a:p>
              <a:p>
                <a:pPr marL="0" indent="0">
                  <a:buNone/>
                </a:pPr>
                <a14:m>
                  <m:oMathPara xmlns:m="http://schemas.openxmlformats.org/officeDocument/2006/math">
                    <m:oMathParaPr>
                      <m:jc m:val="center"/>
                    </m:oMathParaPr>
                    <m:oMath xmlns:m="http://schemas.openxmlformats.org/officeDocument/2006/math">
                      <m:r>
                        <a:rPr lang="zh-TW" altLang="en-US" sz="3600" i="1">
                          <a:latin typeface="Cambria Math" panose="02040503050406030204" pitchFamily="18" charset="0"/>
                        </a:rPr>
                        <m:t>𝒱</m:t>
                      </m:r>
                      <m:d>
                        <m:dPr>
                          <m:ctrlPr>
                            <a:rPr lang="en-US" altLang="zh-TW" sz="3600" i="1">
                              <a:latin typeface="Cambria Math" panose="02040503050406030204" pitchFamily="18" charset="0"/>
                            </a:rPr>
                          </m:ctrlPr>
                        </m:dPr>
                        <m:e>
                          <m:r>
                            <a:rPr lang="en-US" altLang="zh-TW" sz="3600" b="0" i="1" smtClean="0">
                              <a:latin typeface="Cambria Math" panose="02040503050406030204" pitchFamily="18" charset="0"/>
                            </a:rPr>
                            <m:t>0</m:t>
                          </m:r>
                        </m:e>
                      </m:d>
                      <m:r>
                        <a:rPr lang="en-US" altLang="zh-TW" sz="3600" i="1">
                          <a:latin typeface="Cambria Math" panose="02040503050406030204" pitchFamily="18" charset="0"/>
                        </a:rPr>
                        <m:t>=</m:t>
                      </m:r>
                      <m:r>
                        <a:rPr lang="en-US" altLang="zh-TW" sz="3600" i="1">
                          <a:latin typeface="Cambria Math" panose="02040503050406030204" pitchFamily="18" charset="0"/>
                          <a:ea typeface="微軟正黑體" panose="020B0604030504040204" pitchFamily="34" charset="-120"/>
                        </a:rPr>
                        <m:t>𝑀</m:t>
                      </m:r>
                      <m:r>
                        <a:rPr lang="en-US" altLang="zh-TW" sz="3600" i="1">
                          <a:latin typeface="Cambria Math" panose="02040503050406030204" pitchFamily="18" charset="0"/>
                          <a:ea typeface="微軟正黑體" panose="020B0604030504040204" pitchFamily="34" charset="-120"/>
                        </a:rPr>
                        <m:t>+</m:t>
                      </m:r>
                      <m:r>
                        <a:rPr lang="en-US" altLang="zh-TW" sz="3600" i="1">
                          <a:latin typeface="Cambria Math" panose="02040503050406030204" pitchFamily="18" charset="0"/>
                          <a:ea typeface="微軟正黑體" panose="020B0604030504040204" pitchFamily="34" charset="-120"/>
                        </a:rPr>
                        <m:t>𝑀</m:t>
                      </m:r>
                      <m:sSup>
                        <m:sSupPr>
                          <m:ctrlPr>
                            <a:rPr lang="en-US" altLang="zh-TW" sz="3600" i="1">
                              <a:latin typeface="Cambria Math" panose="02040503050406030204" pitchFamily="18" charset="0"/>
                            </a:rPr>
                          </m:ctrlPr>
                        </m:sSupPr>
                        <m:e>
                          <m:r>
                            <a:rPr lang="en-US" altLang="zh-TW" sz="3600" i="1">
                              <a:latin typeface="Cambria Math" panose="02040503050406030204" pitchFamily="18" charset="0"/>
                            </a:rPr>
                            <m:t>𝑒</m:t>
                          </m:r>
                        </m:e>
                        <m:sup>
                          <m:r>
                            <a:rPr lang="en-US" altLang="zh-TW" sz="3600" i="1">
                              <a:latin typeface="Cambria Math" panose="02040503050406030204" pitchFamily="18" charset="0"/>
                            </a:rPr>
                            <m:t>−</m:t>
                          </m:r>
                          <m:r>
                            <a:rPr lang="en-US" altLang="zh-TW" sz="3600" i="1">
                              <a:latin typeface="Cambria Math" panose="02040503050406030204" pitchFamily="18" charset="0"/>
                            </a:rPr>
                            <m:t>𝑟</m:t>
                          </m:r>
                          <m:r>
                            <a:rPr lang="zh-TW" altLang="en-US" sz="3600" i="1">
                              <a:latin typeface="Cambria Math" panose="02040503050406030204" pitchFamily="18" charset="0"/>
                            </a:rPr>
                            <m:t>𝜏</m:t>
                          </m:r>
                        </m:sup>
                      </m:sSup>
                      <m:sSub>
                        <m:sSubPr>
                          <m:ctrlPr>
                            <a:rPr lang="en-US" altLang="zh-TW" sz="3600" i="1">
                              <a:latin typeface="Cambria Math" panose="02040503050406030204" pitchFamily="18" charset="0"/>
                            </a:rPr>
                          </m:ctrlPr>
                        </m:sSubPr>
                        <m:e>
                          <m:r>
                            <a:rPr lang="en-US" altLang="zh-TW" sz="3600" i="1">
                              <a:latin typeface="Cambria Math" panose="02040503050406030204" pitchFamily="18" charset="0"/>
                            </a:rPr>
                            <m:t>{</m:t>
                          </m:r>
                          <m:r>
                            <a:rPr lang="zh-TW" altLang="en-US" sz="3600" i="1">
                              <a:latin typeface="Cambria Math" panose="02040503050406030204" pitchFamily="18" charset="0"/>
                            </a:rPr>
                            <m:t>𝛽</m:t>
                          </m:r>
                          <m:r>
                            <a:rPr lang="en-US" altLang="zh-TW" sz="3600" i="1">
                              <a:latin typeface="Cambria Math" panose="02040503050406030204" pitchFamily="18" charset="0"/>
                            </a:rPr>
                            <m:t>𝐸</m:t>
                          </m:r>
                        </m:e>
                        <m:sub>
                          <m:r>
                            <a:rPr lang="zh-TW" altLang="en-US" sz="3600" i="1">
                              <a:latin typeface="Cambria Math" panose="02040503050406030204" pitchFamily="18" charset="0"/>
                            </a:rPr>
                            <m:t>𝜏</m:t>
                          </m:r>
                        </m:sub>
                      </m:sSub>
                      <m:r>
                        <a:rPr lang="en-US" altLang="zh-TW" sz="3600" i="1">
                          <a:latin typeface="Cambria Math" panose="02040503050406030204" pitchFamily="18" charset="0"/>
                        </a:rPr>
                        <m:t>[</m:t>
                      </m:r>
                      <m:f>
                        <m:fPr>
                          <m:ctrlPr>
                            <a:rPr lang="en-US" altLang="zh-TW" sz="3600" i="1">
                              <a:latin typeface="Cambria Math" panose="02040503050406030204" pitchFamily="18" charset="0"/>
                            </a:rPr>
                          </m:ctrlPr>
                        </m:fPr>
                        <m:num>
                          <m:r>
                            <a:rPr lang="zh-TW" altLang="en-US" sz="3600" i="1">
                              <a:latin typeface="Cambria Math" panose="02040503050406030204" pitchFamily="18" charset="0"/>
                            </a:rPr>
                            <m:t>𝒮</m:t>
                          </m:r>
                          <m:d>
                            <m:dPr>
                              <m:ctrlPr>
                                <a:rPr lang="en-US" altLang="zh-TW" sz="3600" i="1">
                                  <a:latin typeface="Cambria Math" panose="02040503050406030204" pitchFamily="18" charset="0"/>
                                </a:rPr>
                              </m:ctrlPr>
                            </m:dPr>
                            <m:e>
                              <m:r>
                                <a:rPr lang="zh-TW" altLang="en-US" sz="3600" i="1">
                                  <a:latin typeface="Cambria Math" panose="02040503050406030204" pitchFamily="18" charset="0"/>
                                </a:rPr>
                                <m:t>𝜏</m:t>
                              </m:r>
                            </m:e>
                          </m:d>
                        </m:num>
                        <m:den>
                          <m:acc>
                            <m:accPr>
                              <m:chr m:val="̅"/>
                              <m:ctrlPr>
                                <a:rPr lang="en-US" altLang="zh-TW" sz="3600" i="1">
                                  <a:latin typeface="Cambria Math" panose="02040503050406030204" pitchFamily="18" charset="0"/>
                                </a:rPr>
                              </m:ctrlPr>
                            </m:accPr>
                            <m:e>
                              <m:r>
                                <a:rPr lang="zh-TW" altLang="en-US" sz="3600" i="1">
                                  <a:latin typeface="Cambria Math" panose="02040503050406030204" pitchFamily="18" charset="0"/>
                                </a:rPr>
                                <m:t>𝒮</m:t>
                              </m:r>
                            </m:e>
                          </m:acc>
                        </m:den>
                      </m:f>
                      <m:r>
                        <a:rPr lang="en-US" altLang="zh-TW" sz="3600" i="1">
                          <a:latin typeface="Cambria Math" panose="02040503050406030204" pitchFamily="18" charset="0"/>
                        </a:rPr>
                        <m:t>] −1}</m:t>
                      </m:r>
                      <m:r>
                        <a:rPr lang="en-US" altLang="zh-TW" sz="3600" i="1" smtClean="0">
                          <a:latin typeface="Cambria Math" panose="02040503050406030204" pitchFamily="18" charset="0"/>
                          <a:ea typeface="Cambria Math" panose="02040503050406030204" pitchFamily="18" charset="0"/>
                        </a:rPr>
                        <m:t>≤</m:t>
                      </m:r>
                      <m:r>
                        <a:rPr lang="en-US" altLang="zh-TW" sz="3600" b="0" i="1" smtClean="0">
                          <a:latin typeface="Cambria Math" panose="02040503050406030204" pitchFamily="18" charset="0"/>
                          <a:ea typeface="Cambria Math" panose="02040503050406030204" pitchFamily="18" charset="0"/>
                        </a:rPr>
                        <m:t>𝑀</m:t>
                      </m:r>
                    </m:oMath>
                  </m:oMathPara>
                </a14:m>
                <a:endParaRPr lang="en-US" altLang="zh-TW" sz="3600" dirty="0" smtClean="0"/>
              </a:p>
              <a:p>
                <a:r>
                  <a:rPr lang="en-US" altLang="zh-TW" sz="3600" dirty="0" smtClean="0"/>
                  <a:t>Let </a:t>
                </a:r>
                <a14:m>
                  <m:oMath xmlns:m="http://schemas.openxmlformats.org/officeDocument/2006/math">
                    <m:r>
                      <a:rPr lang="zh-TW" altLang="en-US" sz="3600" i="1">
                        <a:latin typeface="Cambria Math" panose="02040503050406030204" pitchFamily="18" charset="0"/>
                      </a:rPr>
                      <m:t>𝒱</m:t>
                    </m:r>
                    <m:d>
                      <m:dPr>
                        <m:ctrlPr>
                          <a:rPr lang="en-US" altLang="zh-TW" sz="3600" i="1">
                            <a:latin typeface="Cambria Math" panose="02040503050406030204" pitchFamily="18" charset="0"/>
                          </a:rPr>
                        </m:ctrlPr>
                      </m:dPr>
                      <m:e>
                        <m:r>
                          <a:rPr lang="zh-TW" altLang="en-US" sz="3600" i="1">
                            <a:latin typeface="Cambria Math" panose="02040503050406030204" pitchFamily="18" charset="0"/>
                          </a:rPr>
                          <m:t>𝛼</m:t>
                        </m:r>
                      </m:e>
                    </m:d>
                    <m:r>
                      <a:rPr lang="en-US" altLang="zh-TW" sz="3600" b="0" i="1" smtClean="0">
                        <a:latin typeface="Cambria Math" panose="02040503050406030204" pitchFamily="18" charset="0"/>
                      </a:rPr>
                      <m:t>=</m:t>
                    </m:r>
                    <m:r>
                      <a:rPr lang="en-US" altLang="zh-TW" sz="3600" b="0" i="1" smtClean="0">
                        <a:latin typeface="Cambria Math" panose="02040503050406030204" pitchFamily="18" charset="0"/>
                      </a:rPr>
                      <m:t>𝑀</m:t>
                    </m:r>
                  </m:oMath>
                </a14:m>
                <a:r>
                  <a:rPr lang="en-US" altLang="zh-TW" sz="3600" dirty="0" smtClean="0"/>
                  <a:t> , then determine the</a:t>
                </a:r>
                <a14:m>
                  <m:oMath xmlns:m="http://schemas.openxmlformats.org/officeDocument/2006/math">
                    <m:r>
                      <a:rPr lang="en-US" altLang="zh-TW" sz="3600" b="0" i="0" smtClean="0">
                        <a:latin typeface="Cambria Math" panose="02040503050406030204" pitchFamily="18" charset="0"/>
                      </a:rPr>
                      <m:t> </m:t>
                    </m:r>
                    <m:r>
                      <a:rPr lang="zh-TW" altLang="en-US" sz="3600" i="1">
                        <a:latin typeface="Cambria Math" panose="02040503050406030204" pitchFamily="18" charset="0"/>
                      </a:rPr>
                      <m:t>𝛼</m:t>
                    </m:r>
                  </m:oMath>
                </a14:m>
                <a:endParaRPr lang="en-US" altLang="zh-TW" sz="3600" dirty="0" smtClean="0"/>
              </a:p>
            </p:txBody>
          </p:sp>
        </mc:Choice>
        <mc:Fallback xmlns="">
          <p:sp>
            <p:nvSpPr>
              <p:cNvPr id="3" name="內容版面配置區 2"/>
              <p:cNvSpPr>
                <a:spLocks noGrp="1" noRot="1" noChangeAspect="1" noMove="1" noResize="1" noEditPoints="1" noAdjustHandles="1" noChangeArrowheads="1" noChangeShapeType="1" noTextEdit="1"/>
              </p:cNvSpPr>
              <p:nvPr>
                <p:ph idx="1"/>
              </p:nvPr>
            </p:nvSpPr>
            <p:spPr>
              <a:xfrm>
                <a:off x="346656" y="2884867"/>
                <a:ext cx="12081456" cy="3812147"/>
              </a:xfrm>
              <a:blipFill rotWithShape="0">
                <a:blip r:embed="rId2"/>
                <a:stretch>
                  <a:fillRect l="-1413" t="-3834"/>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4" name="標題 1"/>
              <p:cNvSpPr txBox="1">
                <a:spLocks/>
              </p:cNvSpPr>
              <p:nvPr/>
            </p:nvSpPr>
            <p:spPr>
              <a:xfrm>
                <a:off x="346656"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a:t>Determining the yield premium , </a:t>
                </a:r>
                <a14:m>
                  <m:oMath xmlns:m="http://schemas.openxmlformats.org/officeDocument/2006/math">
                    <m:r>
                      <a:rPr lang="zh-TW" altLang="en-US" b="1" i="1">
                        <a:latin typeface="Cambria Math" panose="02040503050406030204" pitchFamily="18" charset="0"/>
                        <a:ea typeface="Cambria Math" panose="02040503050406030204" pitchFamily="18" charset="0"/>
                      </a:rPr>
                      <m:t>𝜶</m:t>
                    </m:r>
                  </m:oMath>
                </a14:m>
                <a:endParaRPr lang="en-US" altLang="zh-TW" b="1" dirty="0"/>
              </a:p>
            </p:txBody>
          </p:sp>
        </mc:Choice>
        <mc:Fallback xmlns="">
          <p:sp>
            <p:nvSpPr>
              <p:cNvPr id="4" name="標題 1"/>
              <p:cNvSpPr txBox="1">
                <a:spLocks noRot="1" noChangeAspect="1" noMove="1" noResize="1" noEditPoints="1" noAdjustHandles="1" noChangeArrowheads="1" noChangeShapeType="1" noTextEdit="1"/>
              </p:cNvSpPr>
              <p:nvPr/>
            </p:nvSpPr>
            <p:spPr>
              <a:xfrm>
                <a:off x="346656" y="517525"/>
                <a:ext cx="10515600" cy="1325563"/>
              </a:xfrm>
              <a:prstGeom prst="rect">
                <a:avLst/>
              </a:prstGeom>
              <a:blipFill rotWithShape="0">
                <a:blip r:embed="rId3"/>
                <a:stretch>
                  <a:fillRect l="-2377"/>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2" name="矩形 1"/>
              <p:cNvSpPr/>
              <p:nvPr/>
            </p:nvSpPr>
            <p:spPr>
              <a:xfrm>
                <a:off x="95985" y="1673147"/>
                <a:ext cx="8608319" cy="106445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zh-TW" altLang="en-US" sz="3200" i="1">
                          <a:latin typeface="Cambria Math" panose="02040503050406030204" pitchFamily="18" charset="0"/>
                        </a:rPr>
                        <m:t>𝒱</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𝛼</m:t>
                          </m:r>
                        </m:e>
                      </m:d>
                      <m:r>
                        <a:rPr lang="en-US" altLang="zh-TW" sz="3200" i="1">
                          <a:latin typeface="Cambria Math" panose="02040503050406030204" pitchFamily="18" charset="0"/>
                        </a:rPr>
                        <m:t>=</m:t>
                      </m:r>
                      <m:r>
                        <a:rPr lang="en-US" altLang="zh-TW" sz="3200" i="1">
                          <a:latin typeface="Cambria Math" panose="02040503050406030204" pitchFamily="18" charset="0"/>
                          <a:ea typeface="微軟正黑體" panose="020B0604030504040204" pitchFamily="34" charset="-120"/>
                        </a:rPr>
                        <m:t>(1+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r>
                        <a:rPr lang="en-US" altLang="zh-TW" sz="3200" i="1">
                          <a:latin typeface="Cambria Math" panose="02040503050406030204" pitchFamily="18" charset="0"/>
                          <a:ea typeface="微軟正黑體" panose="020B0604030504040204" pitchFamily="34" charset="-120"/>
                        </a:rPr>
                        <m:t>)</m:t>
                      </m:r>
                      <m:r>
                        <a:rPr lang="en-US" altLang="zh-TW" sz="3200" i="1">
                          <a:latin typeface="Cambria Math" panose="02040503050406030204" pitchFamily="18" charset="0"/>
                          <a:ea typeface="微軟正黑體" panose="020B0604030504040204" pitchFamily="34" charset="-120"/>
                        </a:rPr>
                        <m:t>𝑀</m:t>
                      </m:r>
                      <m:r>
                        <a:rPr lang="en-US" altLang="zh-TW" sz="3200" i="1">
                          <a:latin typeface="Cambria Math" panose="02040503050406030204" pitchFamily="18" charset="0"/>
                          <a:ea typeface="微軟正黑體" panose="020B0604030504040204" pitchFamily="34" charset="-120"/>
                        </a:rPr>
                        <m:t>+</m:t>
                      </m:r>
                      <m:r>
                        <a:rPr lang="en-US" altLang="zh-TW" sz="3200" i="1">
                          <a:latin typeface="Cambria Math" panose="02040503050406030204" pitchFamily="18" charset="0"/>
                          <a:ea typeface="微軟正黑體" panose="020B0604030504040204" pitchFamily="34" charset="-120"/>
                        </a:rPr>
                        <m:t>𝑀</m:t>
                      </m:r>
                      <m:sSup>
                        <m:sSupPr>
                          <m:ctrlPr>
                            <a:rPr lang="en-US" altLang="zh-TW" sz="3200" i="1">
                              <a:latin typeface="Cambria Math" panose="02040503050406030204" pitchFamily="18" charset="0"/>
                            </a:rPr>
                          </m:ctrlPr>
                        </m:sSupPr>
                        <m:e>
                          <m:r>
                            <a:rPr lang="en-US" altLang="zh-TW" sz="3200" i="1">
                              <a:latin typeface="Cambria Math" panose="02040503050406030204" pitchFamily="18" charset="0"/>
                            </a:rPr>
                            <m:t>𝑒</m:t>
                          </m:r>
                        </m:e>
                        <m:sup>
                          <m:r>
                            <a:rPr lang="en-US" altLang="zh-TW" sz="3200" i="1">
                              <a:latin typeface="Cambria Math" panose="02040503050406030204" pitchFamily="18" charset="0"/>
                            </a:rPr>
                            <m:t>−</m:t>
                          </m:r>
                          <m:r>
                            <a:rPr lang="en-US" altLang="zh-TW" sz="3200" i="1">
                              <a:latin typeface="Cambria Math" panose="02040503050406030204" pitchFamily="18" charset="0"/>
                            </a:rPr>
                            <m:t>𝑟</m:t>
                          </m:r>
                          <m:r>
                            <a:rPr lang="zh-TW" altLang="en-US" sz="3200" i="1">
                              <a:latin typeface="Cambria Math" panose="02040503050406030204" pitchFamily="18" charset="0"/>
                            </a:rPr>
                            <m:t>𝜏</m:t>
                          </m:r>
                        </m:sup>
                      </m:sSup>
                      <m:sSub>
                        <m:sSubPr>
                          <m:ctrlPr>
                            <a:rPr lang="en-US" altLang="zh-TW" sz="3200" i="1">
                              <a:latin typeface="Cambria Math" panose="02040503050406030204" pitchFamily="18" charset="0"/>
                            </a:rPr>
                          </m:ctrlPr>
                        </m:sSubPr>
                        <m:e>
                          <m:r>
                            <a:rPr lang="en-US" altLang="zh-TW" sz="3200" i="1">
                              <a:latin typeface="Cambria Math" panose="02040503050406030204" pitchFamily="18" charset="0"/>
                            </a:rPr>
                            <m:t>{</m:t>
                          </m:r>
                          <m:r>
                            <a:rPr lang="zh-TW" altLang="en-US" sz="3200" i="1">
                              <a:latin typeface="Cambria Math" panose="02040503050406030204" pitchFamily="18" charset="0"/>
                            </a:rPr>
                            <m:t>𝛽</m:t>
                          </m:r>
                          <m:r>
                            <a:rPr lang="en-US" altLang="zh-TW" sz="3200" i="1">
                              <a:latin typeface="Cambria Math" panose="02040503050406030204" pitchFamily="18" charset="0"/>
                            </a:rPr>
                            <m:t>𝐸</m:t>
                          </m:r>
                        </m:e>
                        <m:sub>
                          <m:r>
                            <a:rPr lang="zh-TW" altLang="en-US" sz="3200" i="1">
                              <a:latin typeface="Cambria Math" panose="02040503050406030204" pitchFamily="18" charset="0"/>
                            </a:rPr>
                            <m:t>𝜏</m:t>
                          </m:r>
                        </m:sub>
                      </m:sSub>
                      <m:r>
                        <a:rPr lang="en-US" altLang="zh-TW" sz="3200" i="1">
                          <a:latin typeface="Cambria Math" panose="02040503050406030204" pitchFamily="18" charset="0"/>
                        </a:rPr>
                        <m:t>[</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𝒮</m:t>
                          </m:r>
                          <m:d>
                            <m:dPr>
                              <m:ctrlPr>
                                <a:rPr lang="en-US" altLang="zh-TW" sz="3200" i="1">
                                  <a:latin typeface="Cambria Math" panose="02040503050406030204" pitchFamily="18" charset="0"/>
                                </a:rPr>
                              </m:ctrlPr>
                            </m:dPr>
                            <m:e>
                              <m:r>
                                <a:rPr lang="zh-TW" altLang="en-US" sz="3200" i="1">
                                  <a:latin typeface="Cambria Math" panose="02040503050406030204" pitchFamily="18" charset="0"/>
                                </a:rPr>
                                <m:t>𝜏</m:t>
                              </m:r>
                            </m:e>
                          </m:d>
                        </m:num>
                        <m:den>
                          <m:acc>
                            <m:accPr>
                              <m:chr m:val="̅"/>
                              <m:ctrlPr>
                                <a:rPr lang="en-US" altLang="zh-TW" sz="3200" i="1">
                                  <a:latin typeface="Cambria Math" panose="02040503050406030204" pitchFamily="18" charset="0"/>
                                </a:rPr>
                              </m:ctrlPr>
                            </m:accPr>
                            <m:e>
                              <m:r>
                                <a:rPr lang="zh-TW" altLang="en-US" sz="3200" i="1">
                                  <a:latin typeface="Cambria Math" panose="02040503050406030204" pitchFamily="18" charset="0"/>
                                </a:rPr>
                                <m:t>𝒮</m:t>
                              </m:r>
                            </m:e>
                          </m:acc>
                        </m:den>
                      </m:f>
                      <m:r>
                        <a:rPr lang="en-US" altLang="zh-TW" sz="3200" i="1">
                          <a:latin typeface="Cambria Math" panose="02040503050406030204" pitchFamily="18" charset="0"/>
                        </a:rPr>
                        <m:t>] −1−</m:t>
                      </m:r>
                      <m:f>
                        <m:fPr>
                          <m:ctrlPr>
                            <a:rPr lang="en-US" altLang="zh-TW" sz="3200" i="1">
                              <a:latin typeface="Cambria Math" panose="02040503050406030204" pitchFamily="18" charset="0"/>
                            </a:rPr>
                          </m:ctrlPr>
                        </m:fPr>
                        <m:num>
                          <m:r>
                            <a:rPr lang="zh-TW" altLang="en-US" sz="3200" i="1">
                              <a:latin typeface="Cambria Math" panose="02040503050406030204" pitchFamily="18" charset="0"/>
                            </a:rPr>
                            <m:t>𝛼</m:t>
                          </m:r>
                        </m:num>
                        <m:den>
                          <m:r>
                            <a:rPr lang="en-US" altLang="zh-TW" sz="3200" i="1">
                              <a:latin typeface="Cambria Math" panose="02040503050406030204" pitchFamily="18" charset="0"/>
                            </a:rPr>
                            <m:t>𝑟</m:t>
                          </m:r>
                        </m:den>
                      </m:f>
                      <m:r>
                        <a:rPr lang="en-US" altLang="zh-TW" sz="3200" i="1">
                          <a:latin typeface="Cambria Math" panose="02040503050406030204" pitchFamily="18" charset="0"/>
                        </a:rPr>
                        <m:t>}</m:t>
                      </m:r>
                    </m:oMath>
                  </m:oMathPara>
                </a14:m>
                <a:endParaRPr lang="en-US" altLang="zh-TW" sz="3200" i="1" dirty="0">
                  <a:latin typeface="Cambria Math" panose="02040503050406030204" pitchFamily="18" charset="0"/>
                </a:endParaRPr>
              </a:p>
            </p:txBody>
          </p:sp>
        </mc:Choice>
        <mc:Fallback xmlns="">
          <p:sp>
            <p:nvSpPr>
              <p:cNvPr id="2" name="矩形 1"/>
              <p:cNvSpPr>
                <a:spLocks noRot="1" noChangeAspect="1" noMove="1" noResize="1" noEditPoints="1" noAdjustHandles="1" noChangeArrowheads="1" noChangeShapeType="1" noTextEdit="1"/>
              </p:cNvSpPr>
              <p:nvPr/>
            </p:nvSpPr>
            <p:spPr>
              <a:xfrm>
                <a:off x="95985" y="1673147"/>
                <a:ext cx="8608319" cy="1064459"/>
              </a:xfrm>
              <a:prstGeom prst="rect">
                <a:avLst/>
              </a:prstGeom>
              <a:blipFill rotWithShape="0">
                <a:blip r:embed="rId4"/>
                <a:stretch>
                  <a:fillRect/>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5" name="文字方塊 4"/>
              <p:cNvSpPr txBox="1"/>
              <p:nvPr/>
            </p:nvSpPr>
            <p:spPr>
              <a:xfrm>
                <a:off x="8049295" y="4250028"/>
                <a:ext cx="1250599" cy="37023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zh-TW" altLang="en-US" sz="2400" i="1" smtClean="0">
                          <a:solidFill>
                            <a:srgbClr val="FF0000"/>
                          </a:solidFill>
                          <a:latin typeface="Cambria Math" panose="02040503050406030204" pitchFamily="18" charset="0"/>
                        </a:rPr>
                        <m:t>𝒮</m:t>
                      </m:r>
                      <m:d>
                        <m:dPr>
                          <m:ctrlPr>
                            <a:rPr lang="en-US" altLang="zh-TW" sz="2400" i="1">
                              <a:solidFill>
                                <a:srgbClr val="FF0000"/>
                              </a:solidFill>
                              <a:latin typeface="Cambria Math" panose="02040503050406030204" pitchFamily="18" charset="0"/>
                            </a:rPr>
                          </m:ctrlPr>
                        </m:dPr>
                        <m:e>
                          <m:r>
                            <a:rPr lang="zh-TW" altLang="en-US" sz="2400" i="1">
                              <a:solidFill>
                                <a:srgbClr val="FF0000"/>
                              </a:solidFill>
                              <a:latin typeface="Cambria Math" panose="02040503050406030204" pitchFamily="18" charset="0"/>
                            </a:rPr>
                            <m:t>𝜏</m:t>
                          </m:r>
                        </m:e>
                      </m:d>
                      <m:r>
                        <a:rPr lang="zh-TW" altLang="en-US" sz="2400" i="1" smtClean="0">
                          <a:solidFill>
                            <a:srgbClr val="FF0000"/>
                          </a:solidFill>
                          <a:latin typeface="Cambria Math" panose="02040503050406030204" pitchFamily="18" charset="0"/>
                        </a:rPr>
                        <m:t>≤</m:t>
                      </m:r>
                      <m:acc>
                        <m:accPr>
                          <m:chr m:val="̅"/>
                          <m:ctrlPr>
                            <a:rPr lang="en-US" altLang="zh-TW" sz="2400" i="1">
                              <a:solidFill>
                                <a:srgbClr val="FF0000"/>
                              </a:solidFill>
                              <a:latin typeface="Cambria Math" panose="02040503050406030204" pitchFamily="18" charset="0"/>
                            </a:rPr>
                          </m:ctrlPr>
                        </m:accPr>
                        <m:e>
                          <m:r>
                            <a:rPr lang="zh-TW" altLang="en-US" sz="2400" i="1">
                              <a:solidFill>
                                <a:srgbClr val="FF0000"/>
                              </a:solidFill>
                              <a:latin typeface="Cambria Math" panose="02040503050406030204" pitchFamily="18" charset="0"/>
                            </a:rPr>
                            <m:t>𝒮</m:t>
                          </m:r>
                        </m:e>
                      </m:acc>
                    </m:oMath>
                  </m:oMathPara>
                </a14:m>
                <a:endParaRPr lang="zh-TW" altLang="en-US" sz="2400" dirty="0">
                  <a:solidFill>
                    <a:srgbClr val="FF0000"/>
                  </a:solidFill>
                </a:endParaRPr>
              </a:p>
            </p:txBody>
          </p:sp>
        </mc:Choice>
        <mc:Fallback xmlns="">
          <p:sp>
            <p:nvSpPr>
              <p:cNvPr id="5" name="文字方塊 4"/>
              <p:cNvSpPr txBox="1">
                <a:spLocks noRot="1" noChangeAspect="1" noMove="1" noResize="1" noEditPoints="1" noAdjustHandles="1" noChangeArrowheads="1" noChangeShapeType="1" noTextEdit="1"/>
              </p:cNvSpPr>
              <p:nvPr/>
            </p:nvSpPr>
            <p:spPr>
              <a:xfrm>
                <a:off x="8049295" y="4250028"/>
                <a:ext cx="1250599" cy="370230"/>
              </a:xfrm>
              <a:prstGeom prst="rect">
                <a:avLst/>
              </a:prstGeom>
              <a:blipFill rotWithShape="0">
                <a:blip r:embed="rId5"/>
                <a:stretch>
                  <a:fillRect l="-5340" t="-3279" r="-33981" b="-11475"/>
                </a:stretch>
              </a:blipFill>
            </p:spPr>
            <p:txBody>
              <a:bodyPr/>
              <a:lstStyle/>
              <a:p>
                <a:r>
                  <a:rPr lang="zh-TW" altLang="en-US">
                    <a:noFill/>
                  </a:rPr>
                  <a:t> </a:t>
                </a:r>
              </a:p>
            </p:txBody>
          </p:sp>
        </mc:Fallback>
      </mc:AlternateContent>
    </p:spTree>
    <p:extLst>
      <p:ext uri="{BB962C8B-B14F-4D97-AF65-F5344CB8AC3E}">
        <p14:creationId xmlns:p14="http://schemas.microsoft.com/office/powerpoint/2010/main" val="22121689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159063"/>
            <a:ext cx="10515600" cy="1325563"/>
          </a:xfrm>
        </p:spPr>
        <p:txBody>
          <a:bodyPr/>
          <a:lstStyle/>
          <a:p>
            <a:r>
              <a:rPr lang="en-US" altLang="zh-TW" b="1" dirty="0" smtClean="0"/>
              <a:t>Illustration – Table 1 &amp; Table 2</a:t>
            </a:r>
            <a:endParaRPr lang="zh-TW" altLang="en-US" b="1" dirty="0"/>
          </a:p>
        </p:txBody>
      </p:sp>
      <p:pic>
        <p:nvPicPr>
          <p:cNvPr id="4" name="圖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8189" y="1363706"/>
            <a:ext cx="5091815" cy="2358920"/>
          </a:xfrm>
          <a:prstGeom prst="rect">
            <a:avLst/>
          </a:prstGeom>
        </p:spPr>
      </p:pic>
      <p:pic>
        <p:nvPicPr>
          <p:cNvPr id="5" name="圖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4391" y="1363706"/>
            <a:ext cx="4883379" cy="2358920"/>
          </a:xfrm>
          <a:prstGeom prst="rect">
            <a:avLst/>
          </a:prstGeom>
        </p:spPr>
      </p:pic>
      <p:sp>
        <p:nvSpPr>
          <p:cNvPr id="6" name="矩形 5"/>
          <p:cNvSpPr/>
          <p:nvPr/>
        </p:nvSpPr>
        <p:spPr>
          <a:xfrm>
            <a:off x="1134092" y="1738648"/>
            <a:ext cx="347729" cy="15454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6877316" y="1777285"/>
            <a:ext cx="476518" cy="15454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aphicFrame>
        <p:nvGraphicFramePr>
          <p:cNvPr id="8" name="表格 7"/>
          <p:cNvGraphicFramePr>
            <a:graphicFrameLocks noGrp="1"/>
          </p:cNvGraphicFramePr>
          <p:nvPr>
            <p:extLst>
              <p:ext uri="{D42A27DB-BD31-4B8C-83A1-F6EECF244321}">
                <p14:modId xmlns:p14="http://schemas.microsoft.com/office/powerpoint/2010/main" val="1255406551"/>
              </p:ext>
            </p:extLst>
          </p:nvPr>
        </p:nvGraphicFramePr>
        <p:xfrm>
          <a:off x="540911" y="3776649"/>
          <a:ext cx="10380373" cy="2575560"/>
        </p:xfrm>
        <a:graphic>
          <a:graphicData uri="http://schemas.openxmlformats.org/drawingml/2006/table">
            <a:tbl>
              <a:tblPr firstRow="1" bandRow="1">
                <a:tableStyleId>{5C22544A-7EE6-4342-B048-85BDC9FD1C3A}</a:tableStyleId>
              </a:tblPr>
              <a:tblGrid>
                <a:gridCol w="5190188"/>
                <a:gridCol w="5190185"/>
              </a:tblGrid>
              <a:tr h="370840">
                <a:tc gridSpan="2">
                  <a:txBody>
                    <a:bodyPr/>
                    <a:lstStyle/>
                    <a:p>
                      <a:pPr algn="ctr"/>
                      <a:r>
                        <a:rPr lang="en-US" altLang="zh-TW" dirty="0" smtClean="0"/>
                        <a:t>Result</a:t>
                      </a:r>
                      <a:endParaRPr lang="zh-TW" altLang="en-US" dirty="0"/>
                    </a:p>
                  </a:txBody>
                  <a:tcPr/>
                </a:tc>
                <a:tc hMerge="1">
                  <a:txBody>
                    <a:bodyPr/>
                    <a:lstStyle/>
                    <a:p>
                      <a:endParaRPr lang="zh-TW" altLang="en-US"/>
                    </a:p>
                  </a:txBody>
                  <a:tcPr/>
                </a:tc>
              </a:tr>
              <a:tr h="370840">
                <a:tc gridSpan="2">
                  <a:txBody>
                    <a:bodyPr/>
                    <a:lstStyle/>
                    <a:p>
                      <a:r>
                        <a:rPr lang="en-US" altLang="zh-TW" dirty="0" smtClean="0"/>
                        <a:t>The</a:t>
                      </a:r>
                      <a:r>
                        <a:rPr lang="en-US" altLang="zh-TW" baseline="0" dirty="0" smtClean="0"/>
                        <a:t> table reports the annual yield premium above the risk-free rate.</a:t>
                      </a:r>
                      <a:endParaRPr lang="zh-TW" altLang="en-US" dirty="0"/>
                    </a:p>
                  </a:txBody>
                  <a:tcPr/>
                </a:tc>
                <a:tc hMerge="1">
                  <a:txBody>
                    <a:bodyPr/>
                    <a:lstStyle/>
                    <a:p>
                      <a:endParaRPr lang="zh-TW" altLang="en-US" dirty="0"/>
                    </a:p>
                  </a:txBody>
                  <a:tcPr/>
                </a:tc>
              </a:tr>
              <a:tr h="370840">
                <a:tc gridSpan="2">
                  <a:txBody>
                    <a:bodyPr/>
                    <a:lstStyle/>
                    <a:p>
                      <a:r>
                        <a:rPr lang="en-US" altLang="zh-TW" dirty="0" smtClean="0"/>
                        <a:t>If the triggers are equal</a:t>
                      </a:r>
                      <a:r>
                        <a:rPr lang="en-US" altLang="zh-TW" baseline="0" dirty="0" smtClean="0"/>
                        <a:t> ,the stock is likelier to reach its trigger before the index reaches its trigger.</a:t>
                      </a:r>
                      <a:endParaRPr lang="zh-TW" altLang="en-US" dirty="0"/>
                    </a:p>
                  </a:txBody>
                  <a:tcPr/>
                </a:tc>
                <a:tc hMerge="1">
                  <a:txBody>
                    <a:bodyPr/>
                    <a:lstStyle/>
                    <a:p>
                      <a:endParaRPr lang="zh-TW" altLang="en-US" dirty="0"/>
                    </a:p>
                  </a:txBody>
                  <a:tcPr/>
                </a:tc>
              </a:tr>
              <a:tr h="370840">
                <a:tc>
                  <a:txBody>
                    <a:bodyPr/>
                    <a:lstStyle/>
                    <a:p>
                      <a:r>
                        <a:rPr lang="en-US" altLang="zh-TW" dirty="0" smtClean="0"/>
                        <a:t>Moving further to the right ,conversion becomes less likely</a:t>
                      </a:r>
                      <a:r>
                        <a:rPr lang="en-US" altLang="zh-TW" baseline="0" dirty="0" smtClean="0"/>
                        <a:t> ,and thus the yield decreases.</a:t>
                      </a:r>
                      <a:r>
                        <a:rPr lang="en-US" altLang="zh-TW" dirty="0" smtClean="0"/>
                        <a:t> </a:t>
                      </a:r>
                      <a:endParaRPr lang="zh-TW" altLang="en-US" dirty="0"/>
                    </a:p>
                  </a:txBody>
                  <a:tcPr/>
                </a:tc>
                <a:tc>
                  <a:txBody>
                    <a:bodyPr/>
                    <a:lstStyle/>
                    <a:p>
                      <a:r>
                        <a:rPr lang="en-US" altLang="zh-TW" dirty="0" smtClean="0"/>
                        <a:t>When the conversions trigger are low and unlikely</a:t>
                      </a:r>
                      <a:r>
                        <a:rPr lang="en-US" altLang="zh-TW" baseline="0" dirty="0" smtClean="0"/>
                        <a:t> to be hit ,there is a 2% chance that the bond will default and pay zero.</a:t>
                      </a:r>
                    </a:p>
                    <a:p>
                      <a:r>
                        <a:rPr lang="en-US" altLang="zh-TW" baseline="0" dirty="0" smtClean="0"/>
                        <a:t>This gives rise to  yields of about 2% in the bottom row of the table ,where the stock trigger is $30.</a:t>
                      </a:r>
                      <a:endParaRPr lang="zh-TW" altLang="en-US" dirty="0"/>
                    </a:p>
                  </a:txBody>
                  <a:tcPr/>
                </a:tc>
              </a:tr>
            </a:tbl>
          </a:graphicData>
        </a:graphic>
      </p:graphicFrame>
    </p:spTree>
    <p:extLst>
      <p:ext uri="{BB962C8B-B14F-4D97-AF65-F5344CB8AC3E}">
        <p14:creationId xmlns:p14="http://schemas.microsoft.com/office/powerpoint/2010/main" val="31399681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838199" y="1825625"/>
            <a:ext cx="11036121" cy="4351338"/>
          </a:xfrm>
        </p:spPr>
        <p:txBody>
          <a:bodyPr/>
          <a:lstStyle/>
          <a:p>
            <a:r>
              <a:rPr lang="en-US" altLang="zh-TW" dirty="0" smtClean="0"/>
              <a:t>The primary benefits are the complete reliance on market prices as opposed to accounting numbers or regulatory pronouncements of crisis.</a:t>
            </a:r>
          </a:p>
          <a:p>
            <a:r>
              <a:rPr lang="en-US" altLang="zh-TW" dirty="0" smtClean="0"/>
              <a:t>The claim also permits bankruptcy for a bank performing badly in good times.</a:t>
            </a:r>
          </a:p>
          <a:p>
            <a:r>
              <a:rPr lang="en-US" altLang="zh-TW" dirty="0" smtClean="0"/>
              <a:t>An important disadvantage is the possibility of multiple </a:t>
            </a:r>
            <a:r>
              <a:rPr lang="en-US" altLang="zh-TW" dirty="0" err="1" smtClean="0"/>
              <a:t>equilibria</a:t>
            </a:r>
            <a:r>
              <a:rPr lang="en-US" altLang="zh-TW" dirty="0" smtClean="0"/>
              <a:t>. The design that minimizes the chance of multiple </a:t>
            </a:r>
            <a:r>
              <a:rPr lang="en-US" altLang="zh-TW" dirty="0" err="1" smtClean="0"/>
              <a:t>equilibria</a:t>
            </a:r>
            <a:r>
              <a:rPr lang="en-US" altLang="zh-TW" dirty="0" smtClean="0"/>
              <a:t> is prone to manipulation.</a:t>
            </a:r>
          </a:p>
        </p:txBody>
      </p:sp>
      <p:sp>
        <p:nvSpPr>
          <p:cNvPr id="4" name="標題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b="1" dirty="0" smtClean="0"/>
              <a:t>Conclusion</a:t>
            </a:r>
            <a:endParaRPr lang="en-US" altLang="zh-TW" b="1" dirty="0"/>
          </a:p>
        </p:txBody>
      </p:sp>
    </p:spTree>
    <p:extLst>
      <p:ext uri="{BB962C8B-B14F-4D97-AF65-F5344CB8AC3E}">
        <p14:creationId xmlns:p14="http://schemas.microsoft.com/office/powerpoint/2010/main" val="8867774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710189" y="2528776"/>
            <a:ext cx="4493654" cy="1325563"/>
          </a:xfrm>
        </p:spPr>
        <p:txBody>
          <a:bodyPr>
            <a:noAutofit/>
          </a:bodyPr>
          <a:lstStyle/>
          <a:p>
            <a:r>
              <a:rPr lang="en-US" altLang="zh-TW" sz="9600" b="1" dirty="0" smtClean="0"/>
              <a:t>The End</a:t>
            </a:r>
            <a:endParaRPr lang="zh-TW" altLang="en-US" sz="9600" b="1" dirty="0"/>
          </a:p>
        </p:txBody>
      </p:sp>
    </p:spTree>
    <p:extLst>
      <p:ext uri="{BB962C8B-B14F-4D97-AF65-F5344CB8AC3E}">
        <p14:creationId xmlns:p14="http://schemas.microsoft.com/office/powerpoint/2010/main" val="2552566388"/>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1018</TotalTime>
  <Words>1549</Words>
  <Application>Microsoft Office PowerPoint</Application>
  <PresentationFormat>寬螢幕</PresentationFormat>
  <Paragraphs>178</Paragraphs>
  <Slides>29</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29</vt:i4>
      </vt:variant>
    </vt:vector>
  </HeadingPairs>
  <TitlesOfParts>
    <vt:vector size="36" baseType="lpstr">
      <vt:lpstr>微軟正黑體</vt:lpstr>
      <vt:lpstr>新細明體</vt:lpstr>
      <vt:lpstr>Arial</vt:lpstr>
      <vt:lpstr>Calibri</vt:lpstr>
      <vt:lpstr>Calibri Light</vt:lpstr>
      <vt:lpstr>Cambria Math</vt:lpstr>
      <vt:lpstr>Office 佈景主題</vt:lpstr>
      <vt:lpstr>Contingent Capital with a Dual Price Trigger                           -Robert L. McDonald</vt:lpstr>
      <vt:lpstr>PowerPoint 簡報</vt:lpstr>
      <vt:lpstr>PowerPoint 簡報</vt:lpstr>
      <vt:lpstr>An Example of Contingent Capital With Dual Market Triggers</vt:lpstr>
      <vt:lpstr>PowerPoint 簡報</vt:lpstr>
      <vt:lpstr>This structure accomplishes several things:</vt:lpstr>
      <vt:lpstr>PowerPoint 簡報</vt:lpstr>
      <vt:lpstr>PowerPoint 簡報</vt:lpstr>
      <vt:lpstr>PowerPoint 簡報</vt:lpstr>
      <vt:lpstr>Market Manipulation</vt:lpstr>
      <vt:lpstr>Firm Stock Price Manipulation</vt:lpstr>
      <vt:lpstr>Index Price Manipulation</vt:lpstr>
      <vt:lpstr>Manipulation of the Bankruptcy Process</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Illustration – Table 1 &amp; Table 2</vt:lpstr>
      <vt:lpstr>PowerPoint 簡報</vt:lpstr>
      <vt:lpstr>The End</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Contingent Capital with a Dual Price Trigger                           -Robert L. McDonald</dc:title>
  <dc:creator>我叫古塞</dc:creator>
  <cp:lastModifiedBy>我叫古塞</cp:lastModifiedBy>
  <cp:revision>91</cp:revision>
  <dcterms:created xsi:type="dcterms:W3CDTF">2014-11-18T01:59:29Z</dcterms:created>
  <dcterms:modified xsi:type="dcterms:W3CDTF">2015-02-03T17:11:17Z</dcterms:modified>
</cp:coreProperties>
</file>